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67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71" r:id="rId10"/>
    <p:sldId id="263" r:id="rId11"/>
    <p:sldId id="265" r:id="rId12"/>
    <p:sldId id="270" r:id="rId13"/>
  </p:sldIdLst>
  <p:sldSz cx="10907713" cy="7775575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7" userDrawn="1">
          <p15:clr>
            <a:srgbClr val="A4A3A4"/>
          </p15:clr>
        </p15:guide>
        <p15:guide id="2" pos="3458" userDrawn="1">
          <p15:clr>
            <a:srgbClr val="A4A3A4"/>
          </p15:clr>
        </p15:guide>
        <p15:guide id="3" pos="211">
          <p15:clr>
            <a:srgbClr val="A4A3A4"/>
          </p15:clr>
        </p15:guide>
        <p15:guide id="4" pos="2075" userDrawn="1">
          <p15:clr>
            <a:srgbClr val="A4A3A4"/>
          </p15:clr>
        </p15:guide>
        <p15:guide id="5" orient="horz" pos="4740" userDrawn="1">
          <p15:clr>
            <a:srgbClr val="A4A3A4"/>
          </p15:clr>
        </p15:guide>
        <p15:guide id="6" pos="67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66FF"/>
    <a:srgbClr val="0070C0"/>
    <a:srgbClr val="00B0F0"/>
    <a:srgbClr val="008080"/>
    <a:srgbClr val="339966"/>
    <a:srgbClr val="00CC99"/>
    <a:srgbClr val="0099FF"/>
    <a:srgbClr val="00CC00"/>
    <a:srgbClr val="205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30" autoAdjust="0"/>
    <p:restoredTop sz="96196" autoAdjust="0"/>
  </p:normalViewPr>
  <p:slideViewPr>
    <p:cSldViewPr snapToGrid="0" showGuides="1">
      <p:cViewPr varScale="1">
        <p:scale>
          <a:sx n="102" d="100"/>
          <a:sy n="102" d="100"/>
        </p:scale>
        <p:origin x="1452" y="108"/>
      </p:cViewPr>
      <p:guideLst>
        <p:guide orient="horz" pos="567"/>
        <p:guide pos="3458"/>
        <p:guide pos="211"/>
        <p:guide pos="2075"/>
        <p:guide orient="horz" pos="4740"/>
        <p:guide pos="67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4" y="2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F53D5328-CAA5-4D13-B07C-7064A0445183}" type="datetimeFigureOut">
              <a:rPr lang="ko-KR" altLang="en-US" smtClean="0"/>
              <a:t>2023-03-23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5E82CCF4-646C-4383-975D-9929DD6844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04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4" y="2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E8F84B43-E72E-4E7B-AD19-EE6B7163A194}" type="datetimeFigureOut">
              <a:rPr lang="ko-KR" altLang="en-US" smtClean="0"/>
              <a:t>2023-03-23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33488"/>
            <a:ext cx="4672013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644" tIns="45322" rIns="90644" bIns="45322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E5AFB9DF-D486-463C-8402-B59387E932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190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79" y="1272531"/>
            <a:ext cx="9271556" cy="2707052"/>
          </a:xfrm>
        </p:spPr>
        <p:txBody>
          <a:bodyPr anchor="b"/>
          <a:lstStyle>
            <a:lvl1pPr algn="ctr">
              <a:defRPr sz="6803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464" y="4083977"/>
            <a:ext cx="8180785" cy="1877297"/>
          </a:xfrm>
        </p:spPr>
        <p:txBody>
          <a:bodyPr/>
          <a:lstStyle>
            <a:lvl1pPr marL="0" indent="0" algn="ctr">
              <a:buNone/>
              <a:defRPr sz="2721"/>
            </a:lvl1pPr>
            <a:lvl2pPr marL="518373" indent="0" algn="ctr">
              <a:buNone/>
              <a:defRPr sz="2268"/>
            </a:lvl2pPr>
            <a:lvl3pPr marL="1036747" indent="0" algn="ctr">
              <a:buNone/>
              <a:defRPr sz="2041"/>
            </a:lvl3pPr>
            <a:lvl4pPr marL="1555120" indent="0" algn="ctr">
              <a:buNone/>
              <a:defRPr sz="1814"/>
            </a:lvl4pPr>
            <a:lvl5pPr marL="2073493" indent="0" algn="ctr">
              <a:buNone/>
              <a:defRPr sz="1814"/>
            </a:lvl5pPr>
            <a:lvl6pPr marL="2591867" indent="0" algn="ctr">
              <a:buNone/>
              <a:defRPr sz="1814"/>
            </a:lvl6pPr>
            <a:lvl7pPr marL="3110240" indent="0" algn="ctr">
              <a:buNone/>
              <a:defRPr sz="1814"/>
            </a:lvl7pPr>
            <a:lvl8pPr marL="3628614" indent="0" algn="ctr">
              <a:buNone/>
              <a:defRPr sz="1814"/>
            </a:lvl8pPr>
            <a:lvl9pPr marL="4146987" indent="0" algn="ctr">
              <a:buNone/>
              <a:defRPr sz="1814"/>
            </a:lvl9pPr>
          </a:lstStyle>
          <a:p>
            <a:pPr lvl="0">
              <a:defRPr/>
            </a:pPr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449" userDrawn="1">
          <p15:clr>
            <a:srgbClr val="FBAE40"/>
          </p15:clr>
        </p15:guide>
        <p15:guide id="2" pos="34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518372"/>
            <a:ext cx="3518021" cy="1814301"/>
          </a:xfrm>
        </p:spPr>
        <p:txBody>
          <a:bodyPr anchor="b"/>
          <a:lstStyle>
            <a:lvl1pPr>
              <a:defRPr sz="3628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37199" y="1119540"/>
            <a:ext cx="5522030" cy="5525698"/>
          </a:xfrm>
        </p:spPr>
        <p:txBody>
          <a:bodyPr anchor="t"/>
          <a:lstStyle>
            <a:lvl1pPr marL="0" indent="0">
              <a:buNone/>
              <a:defRPr sz="3628"/>
            </a:lvl1pPr>
            <a:lvl2pPr marL="518373" indent="0">
              <a:buNone/>
              <a:defRPr sz="3175"/>
            </a:lvl2pPr>
            <a:lvl3pPr marL="1036747" indent="0">
              <a:buNone/>
              <a:defRPr sz="2721"/>
            </a:lvl3pPr>
            <a:lvl4pPr marL="1555120" indent="0">
              <a:buNone/>
              <a:defRPr sz="2268"/>
            </a:lvl4pPr>
            <a:lvl5pPr marL="2073493" indent="0">
              <a:buNone/>
              <a:defRPr sz="2268"/>
            </a:lvl5pPr>
            <a:lvl6pPr marL="2591867" indent="0">
              <a:buNone/>
              <a:defRPr sz="2268"/>
            </a:lvl6pPr>
            <a:lvl7pPr marL="3110240" indent="0">
              <a:buNone/>
              <a:defRPr sz="2268"/>
            </a:lvl7pPr>
            <a:lvl8pPr marL="3628614" indent="0">
              <a:buNone/>
              <a:defRPr sz="2268"/>
            </a:lvl8pPr>
            <a:lvl9pPr marL="4146987" indent="0">
              <a:buNone/>
              <a:defRPr sz="2268"/>
            </a:lvl9pPr>
          </a:lstStyle>
          <a:p>
            <a:pPr lvl="0">
              <a:defRPr/>
            </a:pPr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326" y="2332673"/>
            <a:ext cx="3518021" cy="4321564"/>
          </a:xfrm>
        </p:spPr>
        <p:txBody>
          <a:bodyPr/>
          <a:lstStyle>
            <a:lvl1pPr marL="0" indent="0">
              <a:buNone/>
              <a:defRPr sz="1814"/>
            </a:lvl1pPr>
            <a:lvl2pPr marL="518373" indent="0">
              <a:buNone/>
              <a:defRPr sz="1587"/>
            </a:lvl2pPr>
            <a:lvl3pPr marL="1036747" indent="0">
              <a:buNone/>
              <a:defRPr sz="1361"/>
            </a:lvl3pPr>
            <a:lvl4pPr marL="1555120" indent="0">
              <a:buNone/>
              <a:defRPr sz="1134"/>
            </a:lvl4pPr>
            <a:lvl5pPr marL="2073493" indent="0">
              <a:buNone/>
              <a:defRPr sz="1134"/>
            </a:lvl5pPr>
            <a:lvl6pPr marL="2591867" indent="0">
              <a:buNone/>
              <a:defRPr sz="1134"/>
            </a:lvl6pPr>
            <a:lvl7pPr marL="3110240" indent="0">
              <a:buNone/>
              <a:defRPr sz="1134"/>
            </a:lvl7pPr>
            <a:lvl8pPr marL="3628614" indent="0">
              <a:buNone/>
              <a:defRPr sz="1134"/>
            </a:lvl8pPr>
            <a:lvl9pPr marL="4146987" indent="0">
              <a:buNone/>
              <a:defRPr sz="1134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5833" y="413978"/>
            <a:ext cx="2351976" cy="6589440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9906" y="413978"/>
            <a:ext cx="6919580" cy="6589440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974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AC97644F-57AC-606F-E1CA-95E41EBC84FE}"/>
              </a:ext>
            </a:extLst>
          </p:cNvPr>
          <p:cNvGrpSpPr/>
          <p:nvPr userDrawn="1"/>
        </p:nvGrpSpPr>
        <p:grpSpPr>
          <a:xfrm>
            <a:off x="-1419" y="0"/>
            <a:ext cx="10909050" cy="808049"/>
            <a:chOff x="-1419" y="0"/>
            <a:chExt cx="10321156" cy="570416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28AEF9E-DAB8-F78F-8279-7FF562D348D2}"/>
                </a:ext>
              </a:extLst>
            </p:cNvPr>
            <p:cNvSpPr/>
            <p:nvPr/>
          </p:nvSpPr>
          <p:spPr>
            <a:xfrm>
              <a:off x="-1" y="0"/>
              <a:ext cx="10319738" cy="542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" lastClr="FFFFFF">
                      <a:lumMod val="95000"/>
                      <a:alpha val="0"/>
                    </a:sysClr>
                  </a:solidFill>
                </a:ln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9" name="사각형: 잘린 한쪽 모서리 8">
              <a:extLst>
                <a:ext uri="{FF2B5EF4-FFF2-40B4-BE49-F238E27FC236}">
                  <a16:creationId xmlns:a16="http://schemas.microsoft.com/office/drawing/2014/main" id="{D742B40D-E324-1062-4501-47619B0C7B2A}"/>
                </a:ext>
              </a:extLst>
            </p:cNvPr>
            <p:cNvSpPr/>
            <p:nvPr/>
          </p:nvSpPr>
          <p:spPr>
            <a:xfrm>
              <a:off x="351596" y="210749"/>
              <a:ext cx="475413" cy="342629"/>
            </a:xfrm>
            <a:prstGeom prst="snip1Rect">
              <a:avLst>
                <a:gd name="adj" fmla="val 50000"/>
              </a:avLst>
            </a:prstGeom>
            <a:gradFill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" lastClr="FFFFFF">
                      <a:lumMod val="95000"/>
                      <a:alpha val="0"/>
                    </a:sysClr>
                  </a:solidFill>
                </a:ln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9ADD8FA-19F6-CC19-A10C-F4899392B0F9}"/>
                </a:ext>
              </a:extLst>
            </p:cNvPr>
            <p:cNvSpPr/>
            <p:nvPr/>
          </p:nvSpPr>
          <p:spPr>
            <a:xfrm>
              <a:off x="-1419" y="0"/>
              <a:ext cx="458393" cy="200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" lastClr="FFFFFF">
                      <a:lumMod val="95000"/>
                      <a:alpha val="0"/>
                    </a:sysClr>
                  </a:solidFill>
                </a:ln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1" name="직사각형 1">
              <a:extLst>
                <a:ext uri="{FF2B5EF4-FFF2-40B4-BE49-F238E27FC236}">
                  <a16:creationId xmlns:a16="http://schemas.microsoft.com/office/drawing/2014/main" id="{17A930FB-F78C-2627-6158-C21140B8ADDE}"/>
                </a:ext>
              </a:extLst>
            </p:cNvPr>
            <p:cNvSpPr/>
            <p:nvPr/>
          </p:nvSpPr>
          <p:spPr>
            <a:xfrm>
              <a:off x="0" y="64584"/>
              <a:ext cx="727881" cy="502030"/>
            </a:xfrm>
            <a:custGeom>
              <a:avLst/>
              <a:gdLst>
                <a:gd name="connsiteX0" fmla="*/ 0 w 695444"/>
                <a:gd name="connsiteY0" fmla="*/ 0 h 585666"/>
                <a:gd name="connsiteX1" fmla="*/ 695444 w 695444"/>
                <a:gd name="connsiteY1" fmla="*/ 0 h 585666"/>
                <a:gd name="connsiteX2" fmla="*/ 695444 w 695444"/>
                <a:gd name="connsiteY2" fmla="*/ 585666 h 585666"/>
                <a:gd name="connsiteX3" fmla="*/ 0 w 695444"/>
                <a:gd name="connsiteY3" fmla="*/ 585666 h 585666"/>
                <a:gd name="connsiteX4" fmla="*/ 0 w 695444"/>
                <a:gd name="connsiteY4" fmla="*/ 0 h 585666"/>
                <a:gd name="connsiteX0" fmla="*/ 0 w 695444"/>
                <a:gd name="connsiteY0" fmla="*/ 0 h 585666"/>
                <a:gd name="connsiteX1" fmla="*/ 573524 w 695444"/>
                <a:gd name="connsiteY1" fmla="*/ 0 h 585666"/>
                <a:gd name="connsiteX2" fmla="*/ 695444 w 695444"/>
                <a:gd name="connsiteY2" fmla="*/ 585666 h 585666"/>
                <a:gd name="connsiteX3" fmla="*/ 0 w 695444"/>
                <a:gd name="connsiteY3" fmla="*/ 585666 h 585666"/>
                <a:gd name="connsiteX4" fmla="*/ 0 w 695444"/>
                <a:gd name="connsiteY4" fmla="*/ 0 h 58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444" h="585666">
                  <a:moveTo>
                    <a:pt x="0" y="0"/>
                  </a:moveTo>
                  <a:lnTo>
                    <a:pt x="573524" y="0"/>
                  </a:lnTo>
                  <a:lnTo>
                    <a:pt x="695444" y="585666"/>
                  </a:lnTo>
                  <a:lnTo>
                    <a:pt x="0" y="585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" lastClr="FFFFFF">
                      <a:lumMod val="95000"/>
                      <a:alpha val="0"/>
                    </a:sys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568EC5E-470C-19E7-1382-CC9259E2BF66}"/>
                </a:ext>
              </a:extLst>
            </p:cNvPr>
            <p:cNvSpPr/>
            <p:nvPr/>
          </p:nvSpPr>
          <p:spPr>
            <a:xfrm flipV="1">
              <a:off x="0" y="527429"/>
              <a:ext cx="10319737" cy="42987"/>
            </a:xfrm>
            <a:prstGeom prst="rect">
              <a:avLst/>
            </a:prstGeom>
            <a:gradFill flip="none" rotWithShape="1">
              <a:gsLst>
                <a:gs pos="100000">
                  <a:srgbClr val="BBE0E5"/>
                </a:gs>
                <a:gs pos="0">
                  <a:schemeClr val="accent5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" lastClr="FFFFFF">
                      <a:lumMod val="95000"/>
                      <a:alpha val="0"/>
                    </a:sysClr>
                  </a:solidFill>
                </a:ln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13" name="그래픽 9">
            <a:extLst>
              <a:ext uri="{FF2B5EF4-FFF2-40B4-BE49-F238E27FC236}">
                <a16:creationId xmlns:a16="http://schemas.microsoft.com/office/drawing/2014/main" id="{AAA38E75-D9C4-5779-50E6-CE794E171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tretch>
            <a:fillRect/>
          </a:stretch>
        </p:blipFill>
        <p:spPr>
          <a:xfrm>
            <a:off x="9202295" y="159659"/>
            <a:ext cx="1512803" cy="4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9" userDrawn="1">
          <p15:clr>
            <a:srgbClr val="FBAE40"/>
          </p15:clr>
        </p15:guide>
        <p15:guide id="2" pos="343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8058-8A7A-456A-A6A6-56FD20757068}" type="datetimeFigureOut">
              <a:rPr lang="ko-KR" altLang="en-US" smtClean="0"/>
              <a:t>2023-03-23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1050-8102-496E-BCEC-5AF27E09C8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15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9" userDrawn="1">
          <p15:clr>
            <a:srgbClr val="FBAE40"/>
          </p15:clr>
        </p15:guide>
        <p15:guide id="2" pos="343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25" y="1938496"/>
            <a:ext cx="9407902" cy="3234423"/>
          </a:xfrm>
        </p:spPr>
        <p:txBody>
          <a:bodyPr anchor="b"/>
          <a:lstStyle>
            <a:lvl1pPr>
              <a:defRPr sz="6803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225" y="5203518"/>
            <a:ext cx="9407902" cy="1700906"/>
          </a:xfrm>
        </p:spPr>
        <p:txBody>
          <a:bodyPr/>
          <a:lstStyle>
            <a:lvl1pPr marL="0" indent="0">
              <a:buNone/>
              <a:defRPr sz="2721">
                <a:solidFill>
                  <a:schemeClr val="tx1"/>
                </a:solidFill>
              </a:defRPr>
            </a:lvl1pPr>
            <a:lvl2pPr marL="518373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036747" indent="0">
              <a:buNone/>
              <a:defRPr sz="2041">
                <a:solidFill>
                  <a:schemeClr val="tx1">
                    <a:tint val="75000"/>
                  </a:schemeClr>
                </a:solidFill>
              </a:defRPr>
            </a:lvl3pPr>
            <a:lvl4pPr marL="155512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4pPr>
            <a:lvl5pPr marL="207349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5pPr>
            <a:lvl6pPr marL="2591867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6pPr>
            <a:lvl7pPr marL="311024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7pPr>
            <a:lvl8pPr marL="3628614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8pPr>
            <a:lvl9pPr marL="4146987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905" y="2069887"/>
            <a:ext cx="4635778" cy="493353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2030" y="2069887"/>
            <a:ext cx="4635778" cy="493353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8058-8A7A-456A-A6A6-56FD20757068}" type="datetimeFigureOut">
              <a:rPr lang="ko-KR" altLang="en-US" smtClean="0"/>
              <a:t>2023-03-23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1050-8102-496E-BCEC-5AF27E09C8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24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413979"/>
            <a:ext cx="9407902" cy="150291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327" y="1906097"/>
            <a:ext cx="4614473" cy="934148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327" y="2840245"/>
            <a:ext cx="4614473" cy="4177572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22030" y="1906097"/>
            <a:ext cx="4637199" cy="934148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22030" y="2840245"/>
            <a:ext cx="4637199" cy="4177572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8058-8A7A-456A-A6A6-56FD20757068}" type="datetimeFigureOut">
              <a:rPr lang="ko-KR" altLang="en-US" smtClean="0"/>
              <a:t>2023-03-23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1050-8102-496E-BCEC-5AF27E09C8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03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8058-8A7A-456A-A6A6-56FD20757068}" type="datetimeFigureOut">
              <a:rPr lang="ko-KR" altLang="en-US" smtClean="0"/>
              <a:t>2023-03-23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1050-8102-496E-BCEC-5AF27E09C8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15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518372"/>
            <a:ext cx="3518021" cy="1814301"/>
          </a:xfrm>
        </p:spPr>
        <p:txBody>
          <a:bodyPr anchor="b"/>
          <a:lstStyle>
            <a:lvl1pPr>
              <a:defRPr sz="3628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99" y="1119540"/>
            <a:ext cx="5522030" cy="5525698"/>
          </a:xfrm>
        </p:spPr>
        <p:txBody>
          <a:bodyPr/>
          <a:lstStyle>
            <a:lvl1pPr>
              <a:defRPr sz="3628"/>
            </a:lvl1pPr>
            <a:lvl2pPr>
              <a:defRPr sz="3175"/>
            </a:lvl2pPr>
            <a:lvl3pPr>
              <a:defRPr sz="2721"/>
            </a:lvl3pPr>
            <a:lvl4pPr>
              <a:defRPr sz="2268"/>
            </a:lvl4pPr>
            <a:lvl5pPr>
              <a:defRPr sz="2268"/>
            </a:lvl5pPr>
            <a:lvl6pPr>
              <a:defRPr sz="2268"/>
            </a:lvl6pPr>
            <a:lvl7pPr>
              <a:defRPr sz="2268"/>
            </a:lvl7pPr>
            <a:lvl8pPr>
              <a:defRPr sz="2268"/>
            </a:lvl8pPr>
            <a:lvl9pPr>
              <a:defRPr sz="2268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326" y="2332673"/>
            <a:ext cx="3518021" cy="4321564"/>
          </a:xfrm>
        </p:spPr>
        <p:txBody>
          <a:bodyPr/>
          <a:lstStyle>
            <a:lvl1pPr marL="0" indent="0">
              <a:buNone/>
              <a:defRPr sz="1814"/>
            </a:lvl1pPr>
            <a:lvl2pPr marL="518373" indent="0">
              <a:buNone/>
              <a:defRPr sz="1587"/>
            </a:lvl2pPr>
            <a:lvl3pPr marL="1036747" indent="0">
              <a:buNone/>
              <a:defRPr sz="1361"/>
            </a:lvl3pPr>
            <a:lvl4pPr marL="1555120" indent="0">
              <a:buNone/>
              <a:defRPr sz="1134"/>
            </a:lvl4pPr>
            <a:lvl5pPr marL="2073493" indent="0">
              <a:buNone/>
              <a:defRPr sz="1134"/>
            </a:lvl5pPr>
            <a:lvl6pPr marL="2591867" indent="0">
              <a:buNone/>
              <a:defRPr sz="1134"/>
            </a:lvl6pPr>
            <a:lvl7pPr marL="3110240" indent="0">
              <a:buNone/>
              <a:defRPr sz="1134"/>
            </a:lvl7pPr>
            <a:lvl8pPr marL="3628614" indent="0">
              <a:buNone/>
              <a:defRPr sz="1134"/>
            </a:lvl8pPr>
            <a:lvl9pPr marL="4146987" indent="0">
              <a:buNone/>
              <a:defRPr sz="1134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C98058-8A7A-456A-A6A6-56FD20757068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F98E1050-8102-496E-BCEC-5AF27E09C81A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906" y="413979"/>
            <a:ext cx="9407902" cy="150291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906" y="2069887"/>
            <a:ext cx="9407902" cy="4933531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905" y="7206808"/>
            <a:ext cx="2454235" cy="413977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361">
                <a:solidFill>
                  <a:schemeClr val="tx1">
                    <a:tint val="75000"/>
                  </a:schemeClr>
                </a:solidFill>
                <a:latin typeface="에스코어 드림 5 Medium" panose="020B0503030302020204" pitchFamily="34" charset="-127"/>
                <a:ea typeface="에스코어 드림 5 Medium"/>
              </a:defRPr>
            </a:lvl1pPr>
          </a:lstStyle>
          <a:p>
            <a:pPr>
              <a:defRPr/>
            </a:pPr>
            <a:fld id="{ADC98058-8A7A-456A-A6A6-56FD20757068}" type="datetime1">
              <a:rPr lang="ko-KR" altLang="en-US" smtClean="0"/>
              <a:pPr>
                <a:defRPr/>
              </a:pPr>
              <a:t>2023-03-23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3180" y="7206808"/>
            <a:ext cx="3681353" cy="413977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361">
                <a:solidFill>
                  <a:schemeClr val="tx1">
                    <a:tint val="75000"/>
                  </a:schemeClr>
                </a:solidFill>
                <a:latin typeface="에스코어 드림 5 Medium" panose="020B0503030302020204" pitchFamily="34" charset="-127"/>
                <a:ea typeface="에스코어 드림 5 Medium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3573" y="7206808"/>
            <a:ext cx="2454235" cy="413977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361">
                <a:solidFill>
                  <a:schemeClr val="tx1">
                    <a:tint val="75000"/>
                  </a:schemeClr>
                </a:solidFill>
                <a:latin typeface="에스코어 드림 5 Medium" panose="020B0503030302020204" pitchFamily="34" charset="-127"/>
                <a:ea typeface="에스코어 드림 5 Medium"/>
              </a:defRPr>
            </a:lvl1pPr>
          </a:lstStyle>
          <a:p>
            <a:pPr>
              <a:defRPr/>
            </a:pPr>
            <a:fld id="{F98E1050-8102-496E-BCEC-5AF27E09C81A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5" r:id="rId13"/>
  </p:sldLayoutIdLst>
  <p:transition/>
  <p:txStyles>
    <p:titleStyle>
      <a:lvl1pPr algn="l" defTabSz="1036747" rtl="0" eaLnBrk="1" latinLnBrk="1" hangingPunct="1">
        <a:lnSpc>
          <a:spcPct val="90000"/>
        </a:lnSpc>
        <a:spcBef>
          <a:spcPct val="0"/>
        </a:spcBef>
        <a:buNone/>
        <a:defRPr sz="4989" kern="1200">
          <a:solidFill>
            <a:schemeClr val="tx1"/>
          </a:solidFill>
          <a:latin typeface="에스코어 드림 5 Medium"/>
          <a:ea typeface="에스코어 드림 5 Medium"/>
          <a:cs typeface="+mj-cs"/>
        </a:defRPr>
      </a:lvl1pPr>
    </p:titleStyle>
    <p:bodyStyle>
      <a:lvl1pPr marL="259187" indent="-259187" algn="l" defTabSz="1036747" rtl="0" eaLnBrk="1" latinLnBrk="1" hangingPunct="1">
        <a:lnSpc>
          <a:spcPct val="90000"/>
        </a:lnSpc>
        <a:spcBef>
          <a:spcPts val="1134"/>
        </a:spcBef>
        <a:buFont typeface="Arial"/>
        <a:buChar char="•"/>
        <a:defRPr sz="3175" kern="1200">
          <a:solidFill>
            <a:schemeClr val="tx1"/>
          </a:solidFill>
          <a:latin typeface="에스코어 드림 5 Medium" panose="020B0503030302020204" pitchFamily="34" charset="-127"/>
          <a:ea typeface="에스코어 드림 5 Medium"/>
          <a:cs typeface="+mn-cs"/>
        </a:defRPr>
      </a:lvl1pPr>
      <a:lvl2pPr marL="777560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721" kern="1200">
          <a:solidFill>
            <a:schemeClr val="tx1"/>
          </a:solidFill>
          <a:latin typeface="에스코어 드림 5 Medium" panose="020B0503030302020204" pitchFamily="34" charset="-127"/>
          <a:ea typeface="에스코어 드림 5 Medium"/>
          <a:cs typeface="+mn-cs"/>
        </a:defRPr>
      </a:lvl2pPr>
      <a:lvl3pPr marL="1295933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268" kern="1200">
          <a:solidFill>
            <a:schemeClr val="tx1"/>
          </a:solidFill>
          <a:latin typeface="에스코어 드림 5 Medium" panose="020B0503030302020204" pitchFamily="34" charset="-127"/>
          <a:ea typeface="에스코어 드림 5 Medium"/>
          <a:cs typeface="+mn-cs"/>
        </a:defRPr>
      </a:lvl3pPr>
      <a:lvl4pPr marL="1814307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041" kern="1200">
          <a:solidFill>
            <a:schemeClr val="tx1"/>
          </a:solidFill>
          <a:latin typeface="에스코어 드림 5 Medium" panose="020B0503030302020204" pitchFamily="34" charset="-127"/>
          <a:ea typeface="에스코어 드림 5 Medium"/>
          <a:cs typeface="+mn-cs"/>
        </a:defRPr>
      </a:lvl4pPr>
      <a:lvl5pPr marL="2332680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041" kern="1200">
          <a:solidFill>
            <a:schemeClr val="tx1"/>
          </a:solidFill>
          <a:latin typeface="에스코어 드림 5 Medium" panose="020B0503030302020204" pitchFamily="34" charset="-127"/>
          <a:ea typeface="에스코어 드림 5 Medium"/>
          <a:cs typeface="+mn-cs"/>
        </a:defRPr>
      </a:lvl5pPr>
      <a:lvl6pPr marL="2851053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041" kern="1200">
          <a:solidFill>
            <a:schemeClr val="tx1"/>
          </a:solidFill>
          <a:latin typeface="+mn-lt"/>
          <a:ea typeface="에스코어 드림 5 Medium"/>
          <a:cs typeface="+mn-cs"/>
        </a:defRPr>
      </a:lvl6pPr>
      <a:lvl7pPr marL="3369427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041" kern="1200">
          <a:solidFill>
            <a:schemeClr val="tx1"/>
          </a:solidFill>
          <a:latin typeface="+mn-lt"/>
          <a:ea typeface="에스코어 드림 5 Medium"/>
          <a:cs typeface="+mn-cs"/>
        </a:defRPr>
      </a:lvl7pPr>
      <a:lvl8pPr marL="3887800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041" kern="1200">
          <a:solidFill>
            <a:schemeClr val="tx1"/>
          </a:solidFill>
          <a:latin typeface="+mn-lt"/>
          <a:ea typeface="에스코어 드림 5 Medium"/>
          <a:cs typeface="+mn-cs"/>
        </a:defRPr>
      </a:lvl8pPr>
      <a:lvl9pPr marL="4406174" indent="-259187" algn="l" defTabSz="1036747" rtl="0" eaLnBrk="1" latinLnBrk="1" hangingPunct="1">
        <a:lnSpc>
          <a:spcPct val="90000"/>
        </a:lnSpc>
        <a:spcBef>
          <a:spcPts val="567"/>
        </a:spcBef>
        <a:buFont typeface="Arial"/>
        <a:buChar char="•"/>
        <a:defRPr sz="2041" kern="1200">
          <a:solidFill>
            <a:schemeClr val="tx1"/>
          </a:solidFill>
          <a:latin typeface="+mn-lt"/>
          <a:ea typeface="에스코어 드림 5 Medium"/>
          <a:cs typeface="+mn-cs"/>
        </a:defRPr>
      </a:lvl9pPr>
    </p:bodyStyle>
    <p:otherStyle>
      <a:defPPr>
        <a:defRPr lang="en-US"/>
      </a:defPPr>
      <a:lvl1pPr marL="0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373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747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120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493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1867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240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8614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6987" algn="l" defTabSz="1036747" rtl="0" eaLnBrk="1" latinLnBrk="1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9" userDrawn="1">
          <p15:clr>
            <a:srgbClr val="F26B43"/>
          </p15:clr>
        </p15:guide>
        <p15:guide id="2" pos="34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8.png"/><Relationship Id="rId21" Type="http://schemas.openxmlformats.org/officeDocument/2006/relationships/image" Target="../media/image73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57.png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microsoft.com/office/2007/relationships/hdphoto" Target="../media/hdphoto4.wdp"/><Relationship Id="rId19" Type="http://schemas.openxmlformats.org/officeDocument/2006/relationships/image" Target="../media/image71.png"/><Relationship Id="rId4" Type="http://schemas.openxmlformats.org/officeDocument/2006/relationships/image" Target="../media/image11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Relationship Id="rId22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0218" y="1574401"/>
            <a:ext cx="4647426" cy="769441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ko-KR" altLang="en-US" sz="4200" b="1" i="0" u="none" strike="noStrike" kern="1200" cap="none" spc="-100" normalizeH="0" baseline="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 </a:t>
            </a:r>
            <a:r>
              <a:rPr lang="ja-JP" altLang="en-US" sz="4200" b="1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地域通貨</a:t>
            </a:r>
            <a:r>
              <a:rPr kumimoji="0" lang="ko-KR" altLang="en-US" sz="42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 </a:t>
            </a:r>
            <a:r>
              <a:rPr kumimoji="0" lang="ko-KR" altLang="en-US" sz="42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uLnTx/>
                <a:uFillTx/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동백전</a:t>
            </a:r>
            <a:r>
              <a:rPr kumimoji="0" lang="ko-KR" altLang="en-US" sz="44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uLnTx/>
                <a:uFillTx/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 </a:t>
            </a:r>
            <a:endParaRPr kumimoji="0" lang="ko-KR" altLang="en-US" sz="4400" b="1" i="0" u="none" strike="noStrike" kern="1200" cap="none" spc="-100" normalizeH="0" baseline="0" dirty="0">
              <a:solidFill>
                <a:srgbClr val="FF0000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099E2E9-5059-FBF9-52CA-29B4096C0806}"/>
              </a:ext>
            </a:extLst>
          </p:cNvPr>
          <p:cNvSpPr/>
          <p:nvPr/>
        </p:nvSpPr>
        <p:spPr>
          <a:xfrm>
            <a:off x="4167092" y="946090"/>
            <a:ext cx="1178692" cy="360813"/>
          </a:xfrm>
          <a:prstGeom prst="rect">
            <a:avLst/>
          </a:prstGeom>
          <a:solidFill>
            <a:srgbClr val="BED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7205F57-28D5-4780-29EB-CA4C274CD0B9}"/>
              </a:ext>
            </a:extLst>
          </p:cNvPr>
          <p:cNvSpPr/>
          <p:nvPr/>
        </p:nvSpPr>
        <p:spPr>
          <a:xfrm>
            <a:off x="5345784" y="946090"/>
            <a:ext cx="1214924" cy="360813"/>
          </a:xfrm>
          <a:prstGeom prst="rect">
            <a:avLst/>
          </a:prstGeom>
          <a:solidFill>
            <a:srgbClr val="205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6520" y="936893"/>
            <a:ext cx="2393616" cy="369332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地域経</a:t>
            </a:r>
            <a:r>
              <a:rPr kumimoji="0" lang="ja-JP" altLang="en-US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済の</a:t>
            </a:r>
            <a:r>
              <a:rPr lang="ja-JP" altLang="en-US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パ</a:t>
            </a:r>
            <a:r>
              <a:rPr lang="ja-JP" altLang="en-US" spc="-10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ートナ</a:t>
            </a:r>
            <a:r>
              <a:rPr lang="ja-JP" altLang="en-US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ー</a:t>
            </a:r>
            <a:endParaRPr kumimoji="0" lang="ko-KR" altLang="en-US" i="0" u="none" strike="noStrike" kern="1200" cap="none" spc="-100" normalizeH="0" baseline="0" dirty="0">
              <a:solidFill>
                <a:schemeClr val="bg1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1903" y="2343842"/>
            <a:ext cx="6684659" cy="1015663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3000" b="1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釜山地域愛商品券・地域通貨</a:t>
            </a:r>
            <a:r>
              <a:rPr kumimoji="0" lang="ko-KR" altLang="en-US" sz="30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에스코어 드림 5 Medium"/>
              </a:rPr>
              <a:t> </a:t>
            </a:r>
            <a:endParaRPr kumimoji="0" lang="en-US" altLang="ko-KR" sz="3000" b="1" i="0" u="none" strike="noStrike" kern="1200" cap="none" spc="-100" normalizeH="0" baseline="0" dirty="0" smtClean="0">
              <a:ln w="9525"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ja-JP" altLang="en-US" sz="30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「</a:t>
            </a:r>
            <a:r>
              <a:rPr kumimoji="0" lang="ko-KR" altLang="en-US" sz="3000" b="1" i="0" u="none" strike="noStrike" kern="1200" cap="none" spc="-100" normalizeH="0" baseline="0" dirty="0" err="1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uLnTx/>
                <a:uFillTx/>
                <a:latin typeface="BIZ UDGothic" panose="020B0400000000000000" pitchFamily="33" charset="-128"/>
                <a:ea typeface="에스코어 드림 5 Medium"/>
              </a:rPr>
              <a:t>동백전</a:t>
            </a:r>
            <a:r>
              <a:rPr lang="en-US" altLang="ko-KR" sz="2000" b="1" spc="-10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kumimoji="0" lang="ja-JP" altLang="en-US" sz="20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椿錢：</a:t>
            </a:r>
            <a:r>
              <a:rPr lang="ja-JP" altLang="en-US" sz="2000" b="1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トンべクジョン</a:t>
            </a:r>
            <a:r>
              <a:rPr lang="en-US" altLang="ja-JP" sz="2000" b="1" spc="-10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kumimoji="0" lang="ja-JP" altLang="en-US" sz="30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」事業紹介</a:t>
            </a:r>
            <a:endParaRPr kumimoji="0" lang="ko-KR" altLang="en-US" sz="3000" b="1" i="0" u="none" strike="noStrike" kern="1200" cap="none" spc="-100" normalizeH="0" baseline="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817F21E-24E2-7BCB-49F6-3083A37F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670668" y="101601"/>
            <a:ext cx="967170" cy="1353970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</p:pic>
      <p:pic>
        <p:nvPicPr>
          <p:cNvPr id="11" name="그래픽 9">
            <a:extLst>
              <a:ext uri="{FF2B5EF4-FFF2-40B4-BE49-F238E27FC236}">
                <a16:creationId xmlns:a16="http://schemas.microsoft.com/office/drawing/2014/main" id="{F7D7FECC-EFF7-5DAC-F1AC-3E4D454FA1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34963" y="7124700"/>
            <a:ext cx="1489078" cy="400051"/>
          </a:xfrm>
          <a:prstGeom prst="rect">
            <a:avLst/>
          </a:prstGeom>
        </p:spPr>
      </p:pic>
      <p:sp>
        <p:nvSpPr>
          <p:cNvPr id="12" name="직사각형 1">
            <a:extLst>
              <a:ext uri="{FF2B5EF4-FFF2-40B4-BE49-F238E27FC236}">
                <a16:creationId xmlns:a16="http://schemas.microsoft.com/office/drawing/2014/main" id="{E099E2E9-5059-FBF9-52CA-29B4096C0806}"/>
              </a:ext>
            </a:extLst>
          </p:cNvPr>
          <p:cNvSpPr/>
          <p:nvPr/>
        </p:nvSpPr>
        <p:spPr>
          <a:xfrm>
            <a:off x="4299549" y="542584"/>
            <a:ext cx="1054684" cy="360813"/>
          </a:xfrm>
          <a:prstGeom prst="rect">
            <a:avLst/>
          </a:prstGeom>
          <a:solidFill>
            <a:srgbClr val="BED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3" name="직사각형 6">
            <a:extLst>
              <a:ext uri="{FF2B5EF4-FFF2-40B4-BE49-F238E27FC236}">
                <a16:creationId xmlns:a16="http://schemas.microsoft.com/office/drawing/2014/main" id="{87205F57-28D5-4780-29EB-CA4C274CD0B9}"/>
              </a:ext>
            </a:extLst>
          </p:cNvPr>
          <p:cNvSpPr/>
          <p:nvPr/>
        </p:nvSpPr>
        <p:spPr>
          <a:xfrm>
            <a:off x="5354234" y="542584"/>
            <a:ext cx="839178" cy="360813"/>
          </a:xfrm>
          <a:prstGeom prst="rect">
            <a:avLst/>
          </a:prstGeom>
          <a:solidFill>
            <a:srgbClr val="205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4261842" y="548666"/>
            <a:ext cx="2298866" cy="40011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ko-KR" altLang="en-US" sz="2000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지역경제</a:t>
            </a:r>
            <a:r>
              <a:rPr lang="ko-KR" altLang="en-US" sz="2000" spc="-10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kumimoji="0" lang="ko-KR" altLang="en-US" sz="2000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동반자</a:t>
            </a:r>
            <a:endParaRPr kumimoji="0" lang="ko-KR" altLang="en-US" sz="2000" i="0" u="none" strike="noStrike" kern="1200" cap="none" spc="-100" normalizeH="0" baseline="0" dirty="0">
              <a:solidFill>
                <a:schemeClr val="bg1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69712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 192">
            <a:extLst>
              <a:ext uri="{FF2B5EF4-FFF2-40B4-BE49-F238E27FC236}">
                <a16:creationId xmlns:a16="http://schemas.microsoft.com/office/drawing/2014/main" id="{8F3AAF8B-5FF3-A1A1-100A-22961DDC8EFA}"/>
              </a:ext>
            </a:extLst>
          </p:cNvPr>
          <p:cNvSpPr/>
          <p:nvPr/>
        </p:nvSpPr>
        <p:spPr>
          <a:xfrm rot="10800000" flipH="1">
            <a:off x="3967488" y="6000553"/>
            <a:ext cx="2929893" cy="1131976"/>
          </a:xfrm>
          <a:prstGeom prst="trapezoid">
            <a:avLst>
              <a:gd name="adj" fmla="val 155834"/>
            </a:avLst>
          </a:prstGeom>
          <a:gradFill flip="none" rotWithShape="1">
            <a:gsLst>
              <a:gs pos="0">
                <a:srgbClr val="4F55A3">
                  <a:alpha val="0"/>
                </a:srgbClr>
              </a:gs>
              <a:gs pos="73000">
                <a:srgbClr val="359ECD">
                  <a:alpha val="34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5003" y="178044"/>
            <a:ext cx="7978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>
                <a:ea typeface="에스코어 드림 5 Medium"/>
              </a:defRPr>
            </a:pPr>
            <a:r>
              <a:rPr lang="ja-JP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統合</a:t>
            </a:r>
            <a:r>
              <a:rPr lang="ja-JP" altLang="en-US" sz="28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プラットフォームとしての</a:t>
            </a:r>
            <a:r>
              <a:rPr lang="ko-KR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rPr>
              <a:t>동백전</a:t>
            </a:r>
            <a:r>
              <a:rPr lang="ko-KR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rPr>
              <a:t> </a:t>
            </a:r>
            <a:endParaRPr lang="ko-KR" altLang="en-US" sz="28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145" name="모서리가 둥근 직사각형 160"/>
          <p:cNvSpPr/>
          <p:nvPr/>
        </p:nvSpPr>
        <p:spPr>
          <a:xfrm flipV="1">
            <a:off x="304864" y="1505499"/>
            <a:ext cx="3289484" cy="4886939"/>
          </a:xfrm>
          <a:prstGeom prst="roundRect">
            <a:avLst>
              <a:gd name="adj" fmla="val 1971"/>
            </a:avLst>
          </a:prstGeom>
          <a:gradFill flip="none" rotWithShape="1">
            <a:gsLst>
              <a:gs pos="38000">
                <a:srgbClr val="FFFFFF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156AB7"/>
                </a:gs>
                <a:gs pos="100000">
                  <a:srgbClr val="156AB7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defTabSz="914400" latinLnBrk="1">
              <a:defRPr>
                <a:ea typeface="에스코어 드림 5 Medium"/>
              </a:defRPr>
            </a:pPr>
            <a:endParaRPr lang="ko-KR" altLang="en-US" sz="900" spc="-15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52" name="모서리가 둥근 직사각형 160"/>
          <p:cNvSpPr/>
          <p:nvPr/>
        </p:nvSpPr>
        <p:spPr>
          <a:xfrm flipV="1">
            <a:off x="3804598" y="1505499"/>
            <a:ext cx="3289484" cy="4886939"/>
          </a:xfrm>
          <a:prstGeom prst="roundRect">
            <a:avLst>
              <a:gd name="adj" fmla="val 1971"/>
            </a:avLst>
          </a:prstGeom>
          <a:gradFill flip="none" rotWithShape="1">
            <a:gsLst>
              <a:gs pos="38000">
                <a:srgbClr val="FFFFFF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156AB7"/>
                </a:gs>
                <a:gs pos="100000">
                  <a:srgbClr val="156AB7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defTabSz="914400" latinLnBrk="1">
              <a:defRPr>
                <a:ea typeface="에스코어 드림 5 Medium"/>
              </a:defRPr>
            </a:pPr>
            <a:endParaRPr lang="ko-KR" altLang="en-US" sz="900" spc="-15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59" name="모서리가 둥근 직사각형 160"/>
          <p:cNvSpPr/>
          <p:nvPr/>
        </p:nvSpPr>
        <p:spPr>
          <a:xfrm flipV="1">
            <a:off x="7288403" y="1523779"/>
            <a:ext cx="3289484" cy="4886939"/>
          </a:xfrm>
          <a:prstGeom prst="roundRect">
            <a:avLst>
              <a:gd name="adj" fmla="val 1971"/>
            </a:avLst>
          </a:prstGeom>
          <a:gradFill flip="none" rotWithShape="1">
            <a:gsLst>
              <a:gs pos="38000">
                <a:srgbClr val="FFFFFF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156AB7"/>
                </a:gs>
                <a:gs pos="100000">
                  <a:srgbClr val="156AB7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defTabSz="914400" latinLnBrk="1">
              <a:defRPr>
                <a:ea typeface="에스코어 드림 5 Medium"/>
              </a:defRPr>
            </a:pPr>
            <a:endParaRPr lang="ko-KR" altLang="en-US" sz="900" spc="-15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grpSp>
        <p:nvGrpSpPr>
          <p:cNvPr id="146" name="그룹 130"/>
          <p:cNvGrpSpPr/>
          <p:nvPr/>
        </p:nvGrpSpPr>
        <p:grpSpPr>
          <a:xfrm>
            <a:off x="322979" y="996115"/>
            <a:ext cx="3272512" cy="581545"/>
            <a:chOff x="366167" y="792745"/>
            <a:chExt cx="4253458" cy="612191"/>
          </a:xfrm>
        </p:grpSpPr>
        <p:sp>
          <p:nvSpPr>
            <p:cNvPr id="147" name="사각형: 둥근 모서리 126"/>
            <p:cNvSpPr/>
            <p:nvPr/>
          </p:nvSpPr>
          <p:spPr>
            <a:xfrm>
              <a:off x="366167" y="792745"/>
              <a:ext cx="4253458" cy="612191"/>
            </a:xfrm>
            <a:prstGeom prst="round2SameRect">
              <a:avLst>
                <a:gd name="adj1" fmla="val 26994"/>
                <a:gd name="adj2" fmla="val 0"/>
              </a:avLst>
            </a:prstGeom>
            <a:gradFill flip="none" rotWithShape="1">
              <a:gsLst>
                <a:gs pos="100000">
                  <a:srgbClr val="2491F1"/>
                </a:gs>
                <a:gs pos="1000">
                  <a:srgbClr val="156AB7"/>
                </a:gs>
              </a:gsLst>
              <a:lin ang="16200000" scaled="1"/>
              <a:tileRect/>
            </a:gradFill>
            <a:ln w="19050" cap="flat" cmpd="dbl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25400"/>
            </a:sp3d>
          </p:spPr>
          <p:txBody>
            <a:bodyPr wrap="none" lIns="0" tIns="0" rIns="0" bIns="0" anchor="ctr">
              <a:noAutofit/>
            </a:bodyPr>
            <a:lstStyle/>
            <a:p>
              <a:pPr lvl="0" algn="ctr" defTabSz="914400" latinLnBrk="1">
                <a:lnSpc>
                  <a:spcPct val="120000"/>
                </a:lnSpc>
                <a:spcBef>
                  <a:spcPct val="50000"/>
                </a:spcBef>
                <a:tabLst>
                  <a:tab pos="273050" algn="l"/>
                </a:tabLst>
                <a:defRPr>
                  <a:ea typeface="에스코어 드림 5 Medium"/>
                </a:defRPr>
              </a:pPr>
              <a:endParaRPr lang="ko-KR" altLang="en-US" sz="1600" b="1">
                <a:solidFill>
                  <a:sysClr val="window" lastClr="FFFFFF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148" name="자유형: 도형 10"/>
            <p:cNvSpPr/>
            <p:nvPr/>
          </p:nvSpPr>
          <p:spPr>
            <a:xfrm>
              <a:off x="367107" y="958308"/>
              <a:ext cx="4119167" cy="446628"/>
            </a:xfrm>
            <a:custGeom>
              <a:avLst/>
              <a:gdLst>
                <a:gd name="connsiteX0" fmla="*/ 189685 w 3690806"/>
                <a:gd name="connsiteY0" fmla="*/ 0 h 408597"/>
                <a:gd name="connsiteX1" fmla="*/ 379371 w 3690806"/>
                <a:gd name="connsiteY1" fmla="*/ 0 h 408597"/>
                <a:gd name="connsiteX2" fmla="*/ 379371 w 3690806"/>
                <a:gd name="connsiteY2" fmla="*/ 364 h 408597"/>
                <a:gd name="connsiteX3" fmla="*/ 1395931 w 3690806"/>
                <a:gd name="connsiteY3" fmla="*/ 364 h 408597"/>
                <a:gd name="connsiteX4" fmla="*/ 1395931 w 3690806"/>
                <a:gd name="connsiteY4" fmla="*/ 0 h 408597"/>
                <a:gd name="connsiteX5" fmla="*/ 1402250 w 3690806"/>
                <a:gd name="connsiteY5" fmla="*/ 0 h 408597"/>
                <a:gd name="connsiteX6" fmla="*/ 1585617 w 3690806"/>
                <a:gd name="connsiteY6" fmla="*/ 0 h 408597"/>
                <a:gd name="connsiteX7" fmla="*/ 1591936 w 3690806"/>
                <a:gd name="connsiteY7" fmla="*/ 0 h 408597"/>
                <a:gd name="connsiteX8" fmla="*/ 1591936 w 3690806"/>
                <a:gd name="connsiteY8" fmla="*/ 364 h 408597"/>
                <a:gd name="connsiteX9" fmla="*/ 2345142 w 3690806"/>
                <a:gd name="connsiteY9" fmla="*/ 364 h 408597"/>
                <a:gd name="connsiteX10" fmla="*/ 2348324 w 3690806"/>
                <a:gd name="connsiteY10" fmla="*/ 0 h 408597"/>
                <a:gd name="connsiteX11" fmla="*/ 2538009 w 3690806"/>
                <a:gd name="connsiteY11" fmla="*/ 0 h 408597"/>
                <a:gd name="connsiteX12" fmla="*/ 2538009 w 3690806"/>
                <a:gd name="connsiteY12" fmla="*/ 364 h 408597"/>
                <a:gd name="connsiteX13" fmla="*/ 2538010 w 3690806"/>
                <a:gd name="connsiteY13" fmla="*/ 364 h 408597"/>
                <a:gd name="connsiteX14" fmla="*/ 2608496 w 3690806"/>
                <a:gd name="connsiteY14" fmla="*/ 364 h 408597"/>
                <a:gd name="connsiteX15" fmla="*/ 2608496 w 3690806"/>
                <a:gd name="connsiteY15" fmla="*/ 0 h 408597"/>
                <a:gd name="connsiteX16" fmla="*/ 2798182 w 3690806"/>
                <a:gd name="connsiteY16" fmla="*/ 0 h 408597"/>
                <a:gd name="connsiteX17" fmla="*/ 2801363 w 3690806"/>
                <a:gd name="connsiteY17" fmla="*/ 364 h 408597"/>
                <a:gd name="connsiteX18" fmla="*/ 3554569 w 3690806"/>
                <a:gd name="connsiteY18" fmla="*/ 364 h 408597"/>
                <a:gd name="connsiteX19" fmla="*/ 3554569 w 3690806"/>
                <a:gd name="connsiteY19" fmla="*/ 0 h 408597"/>
                <a:gd name="connsiteX20" fmla="*/ 3690806 w 3690806"/>
                <a:gd name="connsiteY20" fmla="*/ 0 h 408597"/>
                <a:gd name="connsiteX21" fmla="*/ 379371 w 3690806"/>
                <a:gd name="connsiteY21" fmla="*/ 377787 h 408597"/>
                <a:gd name="connsiteX22" fmla="*/ 109309 w 3690806"/>
                <a:gd name="connsiteY22" fmla="*/ 408597 h 408597"/>
                <a:gd name="connsiteX23" fmla="*/ 55557 w 3690806"/>
                <a:gd name="connsiteY23" fmla="*/ 367470 h 408597"/>
                <a:gd name="connsiteX24" fmla="*/ 0 w 3690806"/>
                <a:gd name="connsiteY24" fmla="*/ 215259 h 408597"/>
                <a:gd name="connsiteX25" fmla="*/ 189685 w 3690806"/>
                <a:gd name="connsiteY25" fmla="*/ 0 h 4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90806" h="408597">
                  <a:moveTo>
                    <a:pt x="189685" y="0"/>
                  </a:moveTo>
                  <a:lnTo>
                    <a:pt x="379371" y="0"/>
                  </a:lnTo>
                  <a:lnTo>
                    <a:pt x="379371" y="364"/>
                  </a:lnTo>
                  <a:lnTo>
                    <a:pt x="1395931" y="364"/>
                  </a:lnTo>
                  <a:lnTo>
                    <a:pt x="1395931" y="0"/>
                  </a:lnTo>
                  <a:lnTo>
                    <a:pt x="1402250" y="0"/>
                  </a:lnTo>
                  <a:lnTo>
                    <a:pt x="1585617" y="0"/>
                  </a:lnTo>
                  <a:lnTo>
                    <a:pt x="1591936" y="0"/>
                  </a:lnTo>
                  <a:lnTo>
                    <a:pt x="1591936" y="364"/>
                  </a:lnTo>
                  <a:lnTo>
                    <a:pt x="2345142" y="364"/>
                  </a:lnTo>
                  <a:lnTo>
                    <a:pt x="2348324" y="0"/>
                  </a:lnTo>
                  <a:lnTo>
                    <a:pt x="2538009" y="0"/>
                  </a:lnTo>
                  <a:lnTo>
                    <a:pt x="2538009" y="364"/>
                  </a:lnTo>
                  <a:lnTo>
                    <a:pt x="2538010" y="364"/>
                  </a:lnTo>
                  <a:lnTo>
                    <a:pt x="2608496" y="364"/>
                  </a:lnTo>
                  <a:lnTo>
                    <a:pt x="2608496" y="0"/>
                  </a:lnTo>
                  <a:lnTo>
                    <a:pt x="2798182" y="0"/>
                  </a:lnTo>
                  <a:lnTo>
                    <a:pt x="2801363" y="364"/>
                  </a:lnTo>
                  <a:lnTo>
                    <a:pt x="3554569" y="364"/>
                  </a:lnTo>
                  <a:lnTo>
                    <a:pt x="3554569" y="0"/>
                  </a:lnTo>
                  <a:lnTo>
                    <a:pt x="3690806" y="0"/>
                  </a:lnTo>
                  <a:lnTo>
                    <a:pt x="379371" y="377787"/>
                  </a:lnTo>
                  <a:lnTo>
                    <a:pt x="109309" y="408597"/>
                  </a:lnTo>
                  <a:lnTo>
                    <a:pt x="55557" y="367470"/>
                  </a:lnTo>
                  <a:cubicBezTo>
                    <a:pt x="21231" y="328516"/>
                    <a:pt x="0" y="274701"/>
                    <a:pt x="0" y="215259"/>
                  </a:cubicBezTo>
                  <a:cubicBezTo>
                    <a:pt x="0" y="96375"/>
                    <a:pt x="84925" y="0"/>
                    <a:pt x="18968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alpha val="37000"/>
                  </a:sysClr>
                </a:gs>
                <a:gs pos="0">
                  <a:sysClr val="window" lastClr="FFFFFF">
                    <a:alpha val="0"/>
                  </a:sysClr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600">
                <a:ln w="9525"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white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49" name="직사각형 133"/>
          <p:cNvSpPr/>
          <p:nvPr/>
        </p:nvSpPr>
        <p:spPr>
          <a:xfrm>
            <a:off x="359422" y="1019657"/>
            <a:ext cx="3210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07943">
              <a:defRPr/>
            </a:pP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中小企業向けオンラインサービス</a:t>
            </a:r>
            <a:endParaRPr lang="en-US" altLang="ja-JP" sz="1600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 defTabSz="1007943">
              <a:defRPr/>
            </a:pPr>
            <a:r>
              <a:rPr lang="ko-KR" altLang="en-US" sz="1600" spc="-150" dirty="0" smtClean="0">
                <a:solidFill>
                  <a:srgbClr val="FFE45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「</a:t>
            </a:r>
            <a:r>
              <a:rPr kumimoji="0" lang="ko-KR" altLang="en-US" sz="16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동백</a:t>
            </a:r>
            <a:r>
              <a:rPr lang="ja-JP" altLang="en-US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モール</a:t>
            </a:r>
            <a:r>
              <a:rPr lang="en-US" altLang="ko-KR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·</a:t>
            </a:r>
            <a:r>
              <a:rPr kumimoji="0" lang="ko-KR" altLang="en-US" sz="1600" b="0" i="0" u="none" strike="noStrike" kern="1200" cap="none" spc="-150" normalizeH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동백</a:t>
            </a:r>
            <a:r>
              <a:rPr kumimoji="0" lang="ja-JP" altLang="en-US" sz="1600" b="0" i="0" u="none" strike="noStrike" kern="1200" cap="none" spc="-150" normalizeH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トン</a:t>
            </a:r>
            <a:r>
              <a:rPr lang="ko-KR" altLang="en-US" sz="1600" spc="-150" dirty="0" smtClean="0">
                <a:solidFill>
                  <a:srgbClr val="FFE45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」</a:t>
            </a:r>
            <a:r>
              <a:rPr kumimoji="0" lang="ko-KR" altLang="en-US" sz="1600" b="0" i="0" u="none" strike="noStrike" kern="1200" cap="none" spc="-150" normalizeH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kumimoji="0" lang="ko-KR" altLang="en-US" sz="16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endParaRPr kumimoji="0" lang="ko-KR" altLang="en-US" sz="16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grpSp>
        <p:nvGrpSpPr>
          <p:cNvPr id="153" name="그룹 130"/>
          <p:cNvGrpSpPr/>
          <p:nvPr/>
        </p:nvGrpSpPr>
        <p:grpSpPr>
          <a:xfrm>
            <a:off x="3772239" y="996115"/>
            <a:ext cx="3342614" cy="604592"/>
            <a:chOff x="366167" y="933398"/>
            <a:chExt cx="4253458" cy="471538"/>
          </a:xfrm>
        </p:grpSpPr>
        <p:sp>
          <p:nvSpPr>
            <p:cNvPr id="154" name="사각형: 둥근 모서리 126"/>
            <p:cNvSpPr/>
            <p:nvPr/>
          </p:nvSpPr>
          <p:spPr>
            <a:xfrm>
              <a:off x="366167" y="933398"/>
              <a:ext cx="4253458" cy="471538"/>
            </a:xfrm>
            <a:prstGeom prst="round2SameRect">
              <a:avLst>
                <a:gd name="adj1" fmla="val 26994"/>
                <a:gd name="adj2" fmla="val 0"/>
              </a:avLst>
            </a:prstGeom>
            <a:gradFill flip="none" rotWithShape="1">
              <a:gsLst>
                <a:gs pos="100000">
                  <a:srgbClr val="2491F1"/>
                </a:gs>
                <a:gs pos="1000">
                  <a:srgbClr val="156AB7"/>
                </a:gs>
              </a:gsLst>
              <a:lin ang="16200000" scaled="1"/>
              <a:tileRect/>
            </a:gradFill>
            <a:ln w="19050" cap="flat" cmpd="dbl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25400"/>
            </a:sp3d>
          </p:spPr>
          <p:txBody>
            <a:bodyPr wrap="none" lIns="0" tIns="0" rIns="0" bIns="0" anchor="ctr">
              <a:noAutofit/>
            </a:bodyPr>
            <a:lstStyle/>
            <a:p>
              <a:pPr lvl="0" algn="ctr" defTabSz="914400" latinLnBrk="1">
                <a:lnSpc>
                  <a:spcPct val="120000"/>
                </a:lnSpc>
                <a:spcBef>
                  <a:spcPct val="50000"/>
                </a:spcBef>
                <a:tabLst>
                  <a:tab pos="273050" algn="l"/>
                </a:tabLst>
                <a:defRPr>
                  <a:ea typeface="에스코어 드림 5 Medium"/>
                </a:defRPr>
              </a:pPr>
              <a:endParaRPr lang="ko-KR" altLang="en-US" sz="1600" b="1">
                <a:solidFill>
                  <a:sysClr val="window" lastClr="FFFFFF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155" name="자유형: 도형 10"/>
            <p:cNvSpPr/>
            <p:nvPr/>
          </p:nvSpPr>
          <p:spPr>
            <a:xfrm>
              <a:off x="367107" y="958308"/>
              <a:ext cx="4119167" cy="446628"/>
            </a:xfrm>
            <a:custGeom>
              <a:avLst/>
              <a:gdLst>
                <a:gd name="connsiteX0" fmla="*/ 189685 w 3690806"/>
                <a:gd name="connsiteY0" fmla="*/ 0 h 408597"/>
                <a:gd name="connsiteX1" fmla="*/ 379371 w 3690806"/>
                <a:gd name="connsiteY1" fmla="*/ 0 h 408597"/>
                <a:gd name="connsiteX2" fmla="*/ 379371 w 3690806"/>
                <a:gd name="connsiteY2" fmla="*/ 364 h 408597"/>
                <a:gd name="connsiteX3" fmla="*/ 1395931 w 3690806"/>
                <a:gd name="connsiteY3" fmla="*/ 364 h 408597"/>
                <a:gd name="connsiteX4" fmla="*/ 1395931 w 3690806"/>
                <a:gd name="connsiteY4" fmla="*/ 0 h 408597"/>
                <a:gd name="connsiteX5" fmla="*/ 1402250 w 3690806"/>
                <a:gd name="connsiteY5" fmla="*/ 0 h 408597"/>
                <a:gd name="connsiteX6" fmla="*/ 1585617 w 3690806"/>
                <a:gd name="connsiteY6" fmla="*/ 0 h 408597"/>
                <a:gd name="connsiteX7" fmla="*/ 1591936 w 3690806"/>
                <a:gd name="connsiteY7" fmla="*/ 0 h 408597"/>
                <a:gd name="connsiteX8" fmla="*/ 1591936 w 3690806"/>
                <a:gd name="connsiteY8" fmla="*/ 364 h 408597"/>
                <a:gd name="connsiteX9" fmla="*/ 2345142 w 3690806"/>
                <a:gd name="connsiteY9" fmla="*/ 364 h 408597"/>
                <a:gd name="connsiteX10" fmla="*/ 2348324 w 3690806"/>
                <a:gd name="connsiteY10" fmla="*/ 0 h 408597"/>
                <a:gd name="connsiteX11" fmla="*/ 2538009 w 3690806"/>
                <a:gd name="connsiteY11" fmla="*/ 0 h 408597"/>
                <a:gd name="connsiteX12" fmla="*/ 2538009 w 3690806"/>
                <a:gd name="connsiteY12" fmla="*/ 364 h 408597"/>
                <a:gd name="connsiteX13" fmla="*/ 2538010 w 3690806"/>
                <a:gd name="connsiteY13" fmla="*/ 364 h 408597"/>
                <a:gd name="connsiteX14" fmla="*/ 2608496 w 3690806"/>
                <a:gd name="connsiteY14" fmla="*/ 364 h 408597"/>
                <a:gd name="connsiteX15" fmla="*/ 2608496 w 3690806"/>
                <a:gd name="connsiteY15" fmla="*/ 0 h 408597"/>
                <a:gd name="connsiteX16" fmla="*/ 2798182 w 3690806"/>
                <a:gd name="connsiteY16" fmla="*/ 0 h 408597"/>
                <a:gd name="connsiteX17" fmla="*/ 2801363 w 3690806"/>
                <a:gd name="connsiteY17" fmla="*/ 364 h 408597"/>
                <a:gd name="connsiteX18" fmla="*/ 3554569 w 3690806"/>
                <a:gd name="connsiteY18" fmla="*/ 364 h 408597"/>
                <a:gd name="connsiteX19" fmla="*/ 3554569 w 3690806"/>
                <a:gd name="connsiteY19" fmla="*/ 0 h 408597"/>
                <a:gd name="connsiteX20" fmla="*/ 3690806 w 3690806"/>
                <a:gd name="connsiteY20" fmla="*/ 0 h 408597"/>
                <a:gd name="connsiteX21" fmla="*/ 379371 w 3690806"/>
                <a:gd name="connsiteY21" fmla="*/ 377787 h 408597"/>
                <a:gd name="connsiteX22" fmla="*/ 109309 w 3690806"/>
                <a:gd name="connsiteY22" fmla="*/ 408597 h 408597"/>
                <a:gd name="connsiteX23" fmla="*/ 55557 w 3690806"/>
                <a:gd name="connsiteY23" fmla="*/ 367470 h 408597"/>
                <a:gd name="connsiteX24" fmla="*/ 0 w 3690806"/>
                <a:gd name="connsiteY24" fmla="*/ 215259 h 408597"/>
                <a:gd name="connsiteX25" fmla="*/ 189685 w 3690806"/>
                <a:gd name="connsiteY25" fmla="*/ 0 h 4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90806" h="408597">
                  <a:moveTo>
                    <a:pt x="189685" y="0"/>
                  </a:moveTo>
                  <a:lnTo>
                    <a:pt x="379371" y="0"/>
                  </a:lnTo>
                  <a:lnTo>
                    <a:pt x="379371" y="364"/>
                  </a:lnTo>
                  <a:lnTo>
                    <a:pt x="1395931" y="364"/>
                  </a:lnTo>
                  <a:lnTo>
                    <a:pt x="1395931" y="0"/>
                  </a:lnTo>
                  <a:lnTo>
                    <a:pt x="1402250" y="0"/>
                  </a:lnTo>
                  <a:lnTo>
                    <a:pt x="1585617" y="0"/>
                  </a:lnTo>
                  <a:lnTo>
                    <a:pt x="1591936" y="0"/>
                  </a:lnTo>
                  <a:lnTo>
                    <a:pt x="1591936" y="364"/>
                  </a:lnTo>
                  <a:lnTo>
                    <a:pt x="2345142" y="364"/>
                  </a:lnTo>
                  <a:lnTo>
                    <a:pt x="2348324" y="0"/>
                  </a:lnTo>
                  <a:lnTo>
                    <a:pt x="2538009" y="0"/>
                  </a:lnTo>
                  <a:lnTo>
                    <a:pt x="2538009" y="364"/>
                  </a:lnTo>
                  <a:lnTo>
                    <a:pt x="2538010" y="364"/>
                  </a:lnTo>
                  <a:lnTo>
                    <a:pt x="2608496" y="364"/>
                  </a:lnTo>
                  <a:lnTo>
                    <a:pt x="2608496" y="0"/>
                  </a:lnTo>
                  <a:lnTo>
                    <a:pt x="2798182" y="0"/>
                  </a:lnTo>
                  <a:lnTo>
                    <a:pt x="2801363" y="364"/>
                  </a:lnTo>
                  <a:lnTo>
                    <a:pt x="3554569" y="364"/>
                  </a:lnTo>
                  <a:lnTo>
                    <a:pt x="3554569" y="0"/>
                  </a:lnTo>
                  <a:lnTo>
                    <a:pt x="3690806" y="0"/>
                  </a:lnTo>
                  <a:lnTo>
                    <a:pt x="379371" y="377787"/>
                  </a:lnTo>
                  <a:lnTo>
                    <a:pt x="109309" y="408597"/>
                  </a:lnTo>
                  <a:lnTo>
                    <a:pt x="55557" y="367470"/>
                  </a:lnTo>
                  <a:cubicBezTo>
                    <a:pt x="21231" y="328516"/>
                    <a:pt x="0" y="274701"/>
                    <a:pt x="0" y="215259"/>
                  </a:cubicBezTo>
                  <a:cubicBezTo>
                    <a:pt x="0" y="96375"/>
                    <a:pt x="84925" y="0"/>
                    <a:pt x="18968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alpha val="37000"/>
                  </a:sysClr>
                </a:gs>
                <a:gs pos="0">
                  <a:sysClr val="window" lastClr="FFFFFF">
                    <a:alpha val="0"/>
                  </a:sysClr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600">
                <a:ln w="9525"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white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56" name="직사각형 133"/>
          <p:cNvSpPr/>
          <p:nvPr/>
        </p:nvSpPr>
        <p:spPr>
          <a:xfrm>
            <a:off x="3813070" y="1004267"/>
            <a:ext cx="3281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07943">
              <a:defRPr>
                <a:ea typeface="에스코어 드림 5 Medium"/>
              </a:defRPr>
            </a:pPr>
            <a:r>
              <a:rPr kumimoji="0" lang="ja-JP" altLang="en-US" sz="16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公共タクシー呼び出しアプリ</a:t>
            </a:r>
            <a:endParaRPr kumimoji="0" lang="en-US" altLang="ja-JP" sz="1600" b="0" i="0" u="none" strike="noStrike" kern="1200" cap="none" spc="-150" normalizeH="0" baseline="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 defTabSz="1007943">
              <a:defRPr>
                <a:ea typeface="에스코어 드림 5 Medium"/>
              </a:defRPr>
            </a:pPr>
            <a:r>
              <a:rPr lang="ko-KR" altLang="en-US" sz="1600" spc="-150" dirty="0" smtClean="0">
                <a:solidFill>
                  <a:srgbClr val="FFE45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「</a:t>
            </a:r>
            <a:r>
              <a:rPr kumimoji="0" lang="ko-KR" altLang="en-US" sz="16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동백</a:t>
            </a:r>
            <a:r>
              <a:rPr kumimoji="0" lang="ja-JP" altLang="en-US" sz="16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タクシー</a:t>
            </a:r>
            <a:r>
              <a:rPr lang="ko-KR" altLang="en-US" sz="1600" spc="-150" dirty="0" smtClean="0">
                <a:solidFill>
                  <a:srgbClr val="FFE45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」</a:t>
            </a:r>
            <a:endParaRPr lang="ko-KR" altLang="en-US" sz="1600" b="1" spc="-15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</a:endParaRPr>
          </a:p>
        </p:txBody>
      </p:sp>
      <p:grpSp>
        <p:nvGrpSpPr>
          <p:cNvPr id="160" name="그룹 130"/>
          <p:cNvGrpSpPr/>
          <p:nvPr/>
        </p:nvGrpSpPr>
        <p:grpSpPr>
          <a:xfrm>
            <a:off x="7288403" y="996115"/>
            <a:ext cx="3272512" cy="581545"/>
            <a:chOff x="366167" y="933398"/>
            <a:chExt cx="4253458" cy="471538"/>
          </a:xfrm>
        </p:grpSpPr>
        <p:sp>
          <p:nvSpPr>
            <p:cNvPr id="161" name="사각형: 둥근 모서리 126"/>
            <p:cNvSpPr/>
            <p:nvPr/>
          </p:nvSpPr>
          <p:spPr>
            <a:xfrm>
              <a:off x="366167" y="933398"/>
              <a:ext cx="4253458" cy="471538"/>
            </a:xfrm>
            <a:prstGeom prst="round2SameRect">
              <a:avLst>
                <a:gd name="adj1" fmla="val 26994"/>
                <a:gd name="adj2" fmla="val 0"/>
              </a:avLst>
            </a:prstGeom>
            <a:gradFill flip="none" rotWithShape="1">
              <a:gsLst>
                <a:gs pos="100000">
                  <a:srgbClr val="2491F1"/>
                </a:gs>
                <a:gs pos="1000">
                  <a:srgbClr val="156AB7"/>
                </a:gs>
              </a:gsLst>
              <a:lin ang="16200000" scaled="1"/>
              <a:tileRect/>
            </a:gradFill>
            <a:ln w="19050" cap="flat" cmpd="dbl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25400"/>
            </a:sp3d>
          </p:spPr>
          <p:txBody>
            <a:bodyPr wrap="none" lIns="0" tIns="0" rIns="0" bIns="0" anchor="ctr">
              <a:noAutofit/>
            </a:bodyPr>
            <a:lstStyle/>
            <a:p>
              <a:pPr lvl="0" algn="ctr" defTabSz="914400" latinLnBrk="1">
                <a:lnSpc>
                  <a:spcPct val="120000"/>
                </a:lnSpc>
                <a:spcBef>
                  <a:spcPct val="50000"/>
                </a:spcBef>
                <a:tabLst>
                  <a:tab pos="273050" algn="l"/>
                </a:tabLst>
                <a:defRPr>
                  <a:ea typeface="에스코어 드림 5 Medium"/>
                </a:defRPr>
              </a:pPr>
              <a:endParaRPr lang="ko-KR" altLang="en-US" sz="1600" b="1">
                <a:solidFill>
                  <a:sysClr val="window" lastClr="FFFFFF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162" name="자유형: 도형 10"/>
            <p:cNvSpPr/>
            <p:nvPr/>
          </p:nvSpPr>
          <p:spPr>
            <a:xfrm>
              <a:off x="367107" y="958308"/>
              <a:ext cx="4119167" cy="446628"/>
            </a:xfrm>
            <a:custGeom>
              <a:avLst/>
              <a:gdLst>
                <a:gd name="connsiteX0" fmla="*/ 189685 w 3690806"/>
                <a:gd name="connsiteY0" fmla="*/ 0 h 408597"/>
                <a:gd name="connsiteX1" fmla="*/ 379371 w 3690806"/>
                <a:gd name="connsiteY1" fmla="*/ 0 h 408597"/>
                <a:gd name="connsiteX2" fmla="*/ 379371 w 3690806"/>
                <a:gd name="connsiteY2" fmla="*/ 364 h 408597"/>
                <a:gd name="connsiteX3" fmla="*/ 1395931 w 3690806"/>
                <a:gd name="connsiteY3" fmla="*/ 364 h 408597"/>
                <a:gd name="connsiteX4" fmla="*/ 1395931 w 3690806"/>
                <a:gd name="connsiteY4" fmla="*/ 0 h 408597"/>
                <a:gd name="connsiteX5" fmla="*/ 1402250 w 3690806"/>
                <a:gd name="connsiteY5" fmla="*/ 0 h 408597"/>
                <a:gd name="connsiteX6" fmla="*/ 1585617 w 3690806"/>
                <a:gd name="connsiteY6" fmla="*/ 0 h 408597"/>
                <a:gd name="connsiteX7" fmla="*/ 1591936 w 3690806"/>
                <a:gd name="connsiteY7" fmla="*/ 0 h 408597"/>
                <a:gd name="connsiteX8" fmla="*/ 1591936 w 3690806"/>
                <a:gd name="connsiteY8" fmla="*/ 364 h 408597"/>
                <a:gd name="connsiteX9" fmla="*/ 2345142 w 3690806"/>
                <a:gd name="connsiteY9" fmla="*/ 364 h 408597"/>
                <a:gd name="connsiteX10" fmla="*/ 2348324 w 3690806"/>
                <a:gd name="connsiteY10" fmla="*/ 0 h 408597"/>
                <a:gd name="connsiteX11" fmla="*/ 2538009 w 3690806"/>
                <a:gd name="connsiteY11" fmla="*/ 0 h 408597"/>
                <a:gd name="connsiteX12" fmla="*/ 2538009 w 3690806"/>
                <a:gd name="connsiteY12" fmla="*/ 364 h 408597"/>
                <a:gd name="connsiteX13" fmla="*/ 2538010 w 3690806"/>
                <a:gd name="connsiteY13" fmla="*/ 364 h 408597"/>
                <a:gd name="connsiteX14" fmla="*/ 2608496 w 3690806"/>
                <a:gd name="connsiteY14" fmla="*/ 364 h 408597"/>
                <a:gd name="connsiteX15" fmla="*/ 2608496 w 3690806"/>
                <a:gd name="connsiteY15" fmla="*/ 0 h 408597"/>
                <a:gd name="connsiteX16" fmla="*/ 2798182 w 3690806"/>
                <a:gd name="connsiteY16" fmla="*/ 0 h 408597"/>
                <a:gd name="connsiteX17" fmla="*/ 2801363 w 3690806"/>
                <a:gd name="connsiteY17" fmla="*/ 364 h 408597"/>
                <a:gd name="connsiteX18" fmla="*/ 3554569 w 3690806"/>
                <a:gd name="connsiteY18" fmla="*/ 364 h 408597"/>
                <a:gd name="connsiteX19" fmla="*/ 3554569 w 3690806"/>
                <a:gd name="connsiteY19" fmla="*/ 0 h 408597"/>
                <a:gd name="connsiteX20" fmla="*/ 3690806 w 3690806"/>
                <a:gd name="connsiteY20" fmla="*/ 0 h 408597"/>
                <a:gd name="connsiteX21" fmla="*/ 379371 w 3690806"/>
                <a:gd name="connsiteY21" fmla="*/ 377787 h 408597"/>
                <a:gd name="connsiteX22" fmla="*/ 109309 w 3690806"/>
                <a:gd name="connsiteY22" fmla="*/ 408597 h 408597"/>
                <a:gd name="connsiteX23" fmla="*/ 55557 w 3690806"/>
                <a:gd name="connsiteY23" fmla="*/ 367470 h 408597"/>
                <a:gd name="connsiteX24" fmla="*/ 0 w 3690806"/>
                <a:gd name="connsiteY24" fmla="*/ 215259 h 408597"/>
                <a:gd name="connsiteX25" fmla="*/ 189685 w 3690806"/>
                <a:gd name="connsiteY25" fmla="*/ 0 h 4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90806" h="408597">
                  <a:moveTo>
                    <a:pt x="189685" y="0"/>
                  </a:moveTo>
                  <a:lnTo>
                    <a:pt x="379371" y="0"/>
                  </a:lnTo>
                  <a:lnTo>
                    <a:pt x="379371" y="364"/>
                  </a:lnTo>
                  <a:lnTo>
                    <a:pt x="1395931" y="364"/>
                  </a:lnTo>
                  <a:lnTo>
                    <a:pt x="1395931" y="0"/>
                  </a:lnTo>
                  <a:lnTo>
                    <a:pt x="1402250" y="0"/>
                  </a:lnTo>
                  <a:lnTo>
                    <a:pt x="1585617" y="0"/>
                  </a:lnTo>
                  <a:lnTo>
                    <a:pt x="1591936" y="0"/>
                  </a:lnTo>
                  <a:lnTo>
                    <a:pt x="1591936" y="364"/>
                  </a:lnTo>
                  <a:lnTo>
                    <a:pt x="2345142" y="364"/>
                  </a:lnTo>
                  <a:lnTo>
                    <a:pt x="2348324" y="0"/>
                  </a:lnTo>
                  <a:lnTo>
                    <a:pt x="2538009" y="0"/>
                  </a:lnTo>
                  <a:lnTo>
                    <a:pt x="2538009" y="364"/>
                  </a:lnTo>
                  <a:lnTo>
                    <a:pt x="2538010" y="364"/>
                  </a:lnTo>
                  <a:lnTo>
                    <a:pt x="2608496" y="364"/>
                  </a:lnTo>
                  <a:lnTo>
                    <a:pt x="2608496" y="0"/>
                  </a:lnTo>
                  <a:lnTo>
                    <a:pt x="2798182" y="0"/>
                  </a:lnTo>
                  <a:lnTo>
                    <a:pt x="2801363" y="364"/>
                  </a:lnTo>
                  <a:lnTo>
                    <a:pt x="3554569" y="364"/>
                  </a:lnTo>
                  <a:lnTo>
                    <a:pt x="3554569" y="0"/>
                  </a:lnTo>
                  <a:lnTo>
                    <a:pt x="3690806" y="0"/>
                  </a:lnTo>
                  <a:lnTo>
                    <a:pt x="379371" y="377787"/>
                  </a:lnTo>
                  <a:lnTo>
                    <a:pt x="109309" y="408597"/>
                  </a:lnTo>
                  <a:lnTo>
                    <a:pt x="55557" y="367470"/>
                  </a:lnTo>
                  <a:cubicBezTo>
                    <a:pt x="21231" y="328516"/>
                    <a:pt x="0" y="274701"/>
                    <a:pt x="0" y="215259"/>
                  </a:cubicBezTo>
                  <a:cubicBezTo>
                    <a:pt x="0" y="96375"/>
                    <a:pt x="84925" y="0"/>
                    <a:pt x="18968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alpha val="37000"/>
                  </a:sysClr>
                </a:gs>
                <a:gs pos="0">
                  <a:sysClr val="window" lastClr="FFFFFF">
                    <a:alpha val="0"/>
                  </a:sysClr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600">
                <a:ln w="9525"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prstClr val="white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63" name="직사각형 133"/>
          <p:cNvSpPr/>
          <p:nvPr/>
        </p:nvSpPr>
        <p:spPr>
          <a:xfrm>
            <a:off x="7288403" y="954376"/>
            <a:ext cx="33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100794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ea typeface="에스코어 드림 5 Medium"/>
              </a:defRPr>
            </a:pPr>
            <a:r>
              <a:rPr kumimoji="0" lang="ja-JP" altLang="en-US" b="0" i="0" u="none" strike="noStrike" kern="1200" cap="none" spc="-150" normalizeH="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寄附サービス</a:t>
            </a:r>
            <a:endParaRPr kumimoji="0" lang="en-US" altLang="ja-JP" b="0" i="0" u="none" strike="noStrike" kern="1200" cap="none" spc="-150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lvl="0" indent="0" algn="ctr" defTabSz="100794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ea typeface="에스코어 드림 5 Medium"/>
              </a:defRPr>
            </a:pPr>
            <a:r>
              <a:rPr kumimoji="0" lang="ko-KR" altLang="en-US" b="0" i="0" u="none" strike="noStrike" kern="1200" cap="none" spc="-150" normalizeH="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kumimoji="0" lang="ko-KR" altLang="en-US" b="0" i="0" u="none" strike="noStrike" kern="1200" cap="none" spc="-150" normalizeH="0" baseline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「</a:t>
            </a:r>
            <a:r>
              <a:rPr kumimoji="0" lang="ko-KR" altLang="en-US" b="0" i="0" u="none" strike="noStrike" kern="1200" cap="none" spc="-150" normalizeH="0" baseline="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동백</a:t>
            </a:r>
            <a:r>
              <a:rPr kumimoji="0" lang="ja-JP" altLang="en-US" b="0" i="0" u="none" strike="noStrike" kern="1200" cap="none" spc="-150" normalizeH="0" baseline="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ドリーム</a:t>
            </a:r>
            <a:r>
              <a:rPr kumimoji="0" lang="ko-KR" altLang="en-US" b="0" i="0" u="none" strike="noStrike" kern="1200" cap="none" spc="-150" normalizeH="0" baseline="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」</a:t>
            </a:r>
            <a:endParaRPr kumimoji="0" lang="ko-KR" altLang="en-US" b="0" i="0" u="none" strike="noStrike" kern="1200" cap="none" spc="-150" normalizeH="0" baseline="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pic>
        <p:nvPicPr>
          <p:cNvPr id="166" name="그림 16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732188" y="1653379"/>
            <a:ext cx="2392471" cy="2181703"/>
          </a:xfrm>
          <a:prstGeom prst="rect">
            <a:avLst/>
          </a:prstGeom>
        </p:spPr>
      </p:pic>
      <p:pic>
        <p:nvPicPr>
          <p:cNvPr id="167" name="그림 16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15766" y="1741386"/>
            <a:ext cx="1440144" cy="2150018"/>
          </a:xfrm>
          <a:prstGeom prst="rect">
            <a:avLst/>
          </a:prstGeom>
        </p:spPr>
      </p:pic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5"/>
          <a:srcRect l="29740" r="31930"/>
          <a:stretch>
            <a:fillRect/>
          </a:stretch>
        </p:blipFill>
        <p:spPr>
          <a:xfrm>
            <a:off x="4262480" y="1652262"/>
            <a:ext cx="2279736" cy="221416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52535" y="3998489"/>
            <a:ext cx="328601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Tx/>
              <a:buChar char="-"/>
              <a:defRPr>
                <a:ea typeface="에스코어 드림 5 Medium"/>
              </a:defRPr>
            </a:pPr>
            <a:r>
              <a:rPr lang="ko-KR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동백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モール</a:t>
            </a:r>
            <a:r>
              <a:rPr lang="ko-KR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 ▶ </a:t>
            </a:r>
            <a:r>
              <a:rPr lang="en-US" altLang="ja-JP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</a:t>
            </a:r>
            <a:r>
              <a:rPr lang="en-US" altLang="ja-JP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20.11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発売</a:t>
            </a:r>
            <a:endParaRPr lang="en-US" altLang="ja-JP" sz="1200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>
              <a:defRPr>
                <a:ea typeface="에스코어 드림 5 Medium"/>
              </a:defRPr>
            </a:pP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　 地域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商品オンラインショッピングモール</a:t>
            </a:r>
            <a:endParaRPr lang="en-US" altLang="ko-KR" sz="1200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171450" lvl="0" indent="-171450">
              <a:buFontTx/>
              <a:buChar char="-"/>
              <a:defRPr>
                <a:ea typeface="에스코어 드림 5 Medium"/>
              </a:defRPr>
            </a:pPr>
            <a:endParaRPr lang="en-US" altLang="ko-KR" sz="500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171450" lvl="0" indent="-171450">
              <a:buFontTx/>
              <a:buChar char="-"/>
              <a:defRPr>
                <a:ea typeface="에스코어 드림 5 Medium"/>
              </a:defRPr>
            </a:pPr>
            <a:r>
              <a:rPr lang="ko-KR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동백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トン</a:t>
            </a:r>
            <a:r>
              <a:rPr lang="ko-KR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 </a:t>
            </a:r>
            <a:r>
              <a:rPr lang="ko-KR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▶</a:t>
            </a:r>
            <a:r>
              <a:rPr lang="en-US" altLang="ko-KR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 </a:t>
            </a:r>
            <a:r>
              <a:rPr lang="en-US" altLang="ja-JP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2022.1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発売</a:t>
            </a:r>
            <a:endParaRPr lang="en-US" altLang="ja-JP" sz="1200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>
              <a:defRPr>
                <a:ea typeface="에스코어 드림 5 Medium"/>
              </a:defRPr>
            </a:pP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　　　　　地域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公共配達プラットフォーム</a:t>
            </a:r>
            <a:endParaRPr lang="en-US" altLang="ko-KR" sz="1200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12220" y="5500198"/>
            <a:ext cx="33159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65176">
              <a:defRPr>
                <a:ea typeface="에스코어 드림 5 Medium"/>
              </a:defRPr>
            </a:pPr>
            <a:endParaRPr lang="en-US" altLang="ko-KR" sz="1400" spc="-15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</a:ln>
              <a:solidFill>
                <a:srgbClr val="40404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indent="-265176">
              <a:defRPr>
                <a:ea typeface="에스코어 드림 5 Medium"/>
              </a:defRPr>
            </a:pPr>
            <a:r>
              <a:rPr lang="ko-KR" altLang="en-US" sz="14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ko-KR" altLang="ko-KR" sz="14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에스코어 드림 5 Medium"/>
              </a:rPr>
              <a:t>➡</a:t>
            </a:r>
            <a:r>
              <a:rPr lang="ja-JP" altLang="en-US" sz="14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非対面での</a:t>
            </a:r>
            <a:r>
              <a:rPr lang="ja-JP" altLang="en-US" sz="16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013AAD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寄附文化の拡散</a:t>
            </a:r>
            <a:endParaRPr lang="ko-KR" altLang="en-US" sz="1400" spc="-15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</a:ln>
              <a:solidFill>
                <a:srgbClr val="013AAD"/>
              </a:solidFill>
              <a:latin typeface="BIZ UDGothic" panose="020B0400000000000000" pitchFamily="33" charset="-128"/>
              <a:ea typeface="에스코어 드림 5 Medium"/>
            </a:endParaRPr>
          </a:p>
          <a:p>
            <a:pPr lvl="0" indent="-265176">
              <a:defRPr>
                <a:ea typeface="에스코어 드림 5 Medium"/>
              </a:defRPr>
            </a:pPr>
            <a:endParaRPr lang="ko-KR" altLang="ko-KR" sz="1400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20539A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43079" y="3967249"/>
            <a:ext cx="3313263" cy="84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latinLnBrk="1">
              <a:spcBef>
                <a:spcPts val="200"/>
              </a:spcBef>
              <a:spcAft>
                <a:spcPts val="300"/>
              </a:spcAft>
              <a:buSzPct val="25000"/>
              <a:defRPr/>
            </a:pPr>
            <a:r>
              <a:rPr lang="en-US" altLang="ko-KR" sz="12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-</a:t>
            </a:r>
            <a:r>
              <a:rPr lang="ja-JP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自治体初、公共タクシー呼び出しアプリ</a:t>
            </a:r>
            <a:r>
              <a:rPr lang="en-US" altLang="ja-JP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(21.12</a:t>
            </a:r>
            <a:r>
              <a:rPr lang="ja-JP" altLang="en-US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発売</a:t>
            </a:r>
            <a:r>
              <a:rPr lang="en-US" altLang="ja-JP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</a:p>
          <a:p>
            <a:pPr lvl="0" algn="just" latinLnBrk="1">
              <a:spcBef>
                <a:spcPts val="200"/>
              </a:spcBef>
              <a:spcAft>
                <a:spcPts val="300"/>
              </a:spcAft>
              <a:buSzPct val="25000"/>
              <a:defRPr/>
            </a:pPr>
            <a:r>
              <a:rPr lang="en-US" altLang="ko-KR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-</a:t>
            </a:r>
            <a:r>
              <a:rPr lang="ja-JP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地域通貨</a:t>
            </a:r>
            <a:r>
              <a:rPr lang="en-US" altLang="ja-JP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ko-KR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rPr>
              <a:t>동백전</a:t>
            </a:r>
            <a:r>
              <a:rPr lang="en-US" altLang="ja-JP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と連携したタクシー呼び出し公共アプリの導入により、タクシー呼び出しや料金決済のワンストップサービスを構築</a:t>
            </a:r>
            <a:endParaRPr lang="ko-KR" altLang="ko-KR" sz="1200" b="0" i="0" u="none" strike="noStrike" kern="1200" spc="-15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</a:ln>
              <a:solidFill>
                <a:srgbClr val="404040"/>
              </a:solidFill>
              <a:effectLst/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594CA-5EFE-DFB1-17CB-D69CBCBA988F}"/>
              </a:ext>
            </a:extLst>
          </p:cNvPr>
          <p:cNvSpPr txBox="1"/>
          <p:nvPr/>
        </p:nvSpPr>
        <p:spPr>
          <a:xfrm>
            <a:off x="3662464" y="5725385"/>
            <a:ext cx="3500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736" marR="0" lvl="0" indent="-173736" algn="ctr" defTabSz="4572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kumimoji="0" lang="ko-KR" altLang="ko-KR" sz="1400" b="0" i="0" u="none" strike="noStrike" kern="1200" cap="none" spc="-150" normalizeH="0" baseline="0" noProof="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➡ </a:t>
            </a:r>
            <a:r>
              <a:rPr kumimoji="0" lang="ja-JP" altLang="en-US" sz="1400" b="0" i="0" u="none" strike="noStrike" kern="1200" cap="none" spc="-150" normalizeH="0" baseline="0" noProof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大企業中心の</a:t>
            </a:r>
            <a:r>
              <a:rPr kumimoji="0" lang="ja-JP" altLang="en-US" sz="1400" b="0" i="0" u="none" strike="noStrike" kern="1200" cap="none" spc="-150" normalizeH="0" baseline="0" noProof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20539A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タクシー</a:t>
            </a:r>
            <a:r>
              <a:rPr kumimoji="0" lang="ja-JP" altLang="en-US" sz="1600" b="0" i="0" u="none" strike="noStrike" kern="1200" cap="none" spc="-150" normalizeH="0" baseline="0" noProof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20539A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独占・寡占改善</a:t>
            </a:r>
            <a:endParaRPr lang="ko-KR" altLang="en-US" sz="2400" dirty="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F6CFA-1F7A-B268-E18F-C0C4A8236295}"/>
              </a:ext>
            </a:extLst>
          </p:cNvPr>
          <p:cNvSpPr txBox="1"/>
          <p:nvPr/>
        </p:nvSpPr>
        <p:spPr>
          <a:xfrm>
            <a:off x="308590" y="5687863"/>
            <a:ext cx="3271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ea typeface="에스코어 드림 5 Medium"/>
              </a:defRPr>
            </a:pPr>
            <a:r>
              <a:rPr kumimoji="0" lang="ko-KR" altLang="ko-KR" sz="1400" b="0" i="0" u="none" strike="noStrike" kern="1200" cap="none" spc="-150" normalizeH="0" baseline="0" noProof="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➡ </a:t>
            </a:r>
            <a:r>
              <a:rPr kumimoji="0" lang="ko-KR" altLang="en-US" sz="1400" b="0" i="0" u="none" strike="noStrike" kern="1200" cap="none" spc="-150" normalizeH="0" baseline="0" noProof="0" dirty="0" err="1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동백전</a:t>
            </a:r>
            <a:r>
              <a:rPr kumimoji="0" lang="ko-KR" altLang="en-US" sz="1400" b="0" i="0" u="none" strike="noStrike" kern="1200" cap="none" spc="-150" normalizeH="0" baseline="0" noProof="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kumimoji="0" lang="ja-JP" altLang="en-US" sz="14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決済連携</a:t>
            </a:r>
            <a:r>
              <a:rPr kumimoji="0" lang="ko-KR" altLang="en-US" sz="14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kumimoji="0" lang="ja-JP" altLang="en-US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013AAD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消費誘引効果向上</a:t>
            </a:r>
            <a:endParaRPr kumimoji="0" lang="en-US" altLang="ko-KR" sz="1400" b="0" i="0" u="none" strike="noStrike" kern="1200" cap="none" spc="-150" normalizeH="0" baseline="0" noProof="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013AAD"/>
              </a:solidFill>
              <a:effectLst/>
              <a:uLnTx/>
              <a:uFillTx/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ea typeface="에스코어 드림 5 Medium"/>
              </a:defRPr>
            </a:pPr>
            <a:r>
              <a:rPr lang="en-US" altLang="ko-KR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  </a:t>
            </a:r>
            <a:r>
              <a:rPr kumimoji="0" lang="ko-KR" altLang="en-US" sz="14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kumimoji="0" lang="ja-JP" altLang="en-US" sz="14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中小企業の</a:t>
            </a:r>
            <a:r>
              <a:rPr kumimoji="0" lang="ja-JP" altLang="en-US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オンライン販路拡大</a:t>
            </a:r>
            <a:endParaRPr kumimoji="0" lang="ko-KR" altLang="en-US" sz="1600" b="0" i="0" u="none" strike="noStrike" kern="1200" cap="none" spc="-150" normalizeH="0" baseline="0" noProof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FF5050"/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180" name="그룹 179"/>
          <p:cNvGrpSpPr/>
          <p:nvPr/>
        </p:nvGrpSpPr>
        <p:grpSpPr>
          <a:xfrm>
            <a:off x="4692161" y="6505982"/>
            <a:ext cx="1441558" cy="1441558"/>
            <a:chOff x="4733078" y="5292535"/>
            <a:chExt cx="1441558" cy="1441558"/>
          </a:xfrm>
        </p:grpSpPr>
        <p:sp>
          <p:nvSpPr>
            <p:cNvPr id="174" name="타원 173"/>
            <p:cNvSpPr/>
            <p:nvPr/>
          </p:nvSpPr>
          <p:spPr>
            <a:xfrm>
              <a:off x="4733078" y="5292535"/>
              <a:ext cx="1441558" cy="1441558"/>
            </a:xfrm>
            <a:prstGeom prst="ellipse">
              <a:avLst/>
            </a:prstGeom>
            <a:gradFill flip="none" rotWithShape="1">
              <a:gsLst>
                <a:gs pos="21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58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defTabSz="914400" latinLnBrk="1">
                <a:lnSpc>
                  <a:spcPct val="120000"/>
                </a:lnSpc>
                <a:spcBef>
                  <a:spcPct val="50000"/>
                </a:spcBef>
                <a:spcAft>
                  <a:spcPts val="600"/>
                </a:spcAft>
                <a:tabLst>
                  <a:tab pos="273050" algn="l"/>
                </a:tabLst>
                <a:defRPr>
                  <a:ea typeface="에스코어 드림 5 Medium"/>
                </a:defRPr>
              </a:pPr>
              <a:endParaRPr lang="ko-KR" altLang="en-US">
                <a:latin typeface="에스코어 드림 5 Medium" panose="020B0503030302020204" pitchFamily="34" charset="-127"/>
                <a:ea typeface="나눔바른고딕"/>
              </a:endParaRPr>
            </a:p>
          </p:txBody>
        </p:sp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5138368" y="5533434"/>
              <a:ext cx="688125" cy="963329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F01AB8-F4A1-1163-E5F2-4A874C65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79" y="4803287"/>
            <a:ext cx="1103086" cy="8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430ABE8-F782-530C-603F-E386906E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7797" y="4709195"/>
            <a:ext cx="1103086" cy="9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EDA9707-542E-5B0B-C8FF-23A87D72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5838" y="4755381"/>
            <a:ext cx="1103086" cy="110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281874" y="3956169"/>
            <a:ext cx="3411753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rtl="0" eaLnBrk="1" latinLnBrk="1" hangingPunct="1">
              <a:spcBef>
                <a:spcPts val="200"/>
              </a:spcBef>
              <a:spcAft>
                <a:spcPts val="300"/>
              </a:spcAft>
              <a:buClrTx/>
              <a:buSzPct val="25000"/>
              <a:defRPr/>
            </a:pPr>
            <a:r>
              <a:rPr lang="en-US" altLang="ko-KR" sz="12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- </a:t>
            </a:r>
            <a:r>
              <a:rPr lang="ko-KR" altLang="en-US" sz="1200" spc="-150" dirty="0" err="1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rPr>
              <a:t>동백전</a:t>
            </a:r>
            <a:r>
              <a:rPr lang="ja-JP" altLang="en-US" sz="105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アプリにおけるオンライン寄附サービス</a:t>
            </a:r>
            <a:r>
              <a:rPr lang="en-US" altLang="ko-KR" sz="105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ja-JP" sz="105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2021.6</a:t>
            </a:r>
            <a:r>
              <a:rPr lang="ja-JP" altLang="en-US" sz="105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発売</a:t>
            </a:r>
            <a:r>
              <a:rPr lang="en-US" altLang="ko-KR" sz="105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ko-KR" sz="1200" spc="-15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</a:ln>
              <a:solidFill>
                <a:srgbClr val="40404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just" latinLnBrk="1">
              <a:spcBef>
                <a:spcPts val="200"/>
              </a:spcBef>
              <a:spcAft>
                <a:spcPts val="300"/>
              </a:spcAft>
              <a:buSzPct val="25000"/>
              <a:defRPr/>
            </a:pPr>
            <a:r>
              <a:rPr lang="en-US" altLang="ko-KR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-</a:t>
            </a:r>
            <a:r>
              <a:rPr lang="ja-JP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区</a:t>
            </a:r>
            <a:r>
              <a:rPr lang="en-US" altLang="ja-JP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·</a:t>
            </a:r>
            <a:r>
              <a:rPr lang="ja-JP" altLang="en-US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郡・社</a:t>
            </a:r>
            <a:r>
              <a:rPr lang="ja-JP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会福祉共同募金連携、お便り</a:t>
            </a:r>
            <a:r>
              <a:rPr lang="ja-JP" altLang="en-US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募集</a:t>
            </a:r>
            <a:endParaRPr lang="en-US" altLang="ja-JP" sz="1100" spc="-15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</a:ln>
              <a:solidFill>
                <a:srgbClr val="40404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just" latinLnBrk="1">
              <a:spcBef>
                <a:spcPts val="200"/>
              </a:spcBef>
              <a:spcAft>
                <a:spcPts val="300"/>
              </a:spcAft>
              <a:buSzPct val="25000"/>
              <a:defRPr/>
            </a:pPr>
            <a:r>
              <a:rPr lang="ja-JP" altLang="en-US" sz="11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チャージ金及びキャッシュバック</a:t>
            </a:r>
            <a:r>
              <a:rPr lang="ja-JP" altLang="en-US" sz="11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積立金を手軽に寄附</a:t>
            </a:r>
            <a:endParaRPr lang="en-US" altLang="ja-JP" sz="1100" spc="-15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</a:ln>
              <a:solidFill>
                <a:srgbClr val="40404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just" latinLnBrk="1">
              <a:spcBef>
                <a:spcPts val="200"/>
              </a:spcBef>
              <a:spcAft>
                <a:spcPts val="300"/>
              </a:spcAft>
              <a:buSzPct val="25000"/>
              <a:defRPr/>
            </a:pPr>
            <a:r>
              <a:rPr lang="ja-JP" altLang="en-US" sz="12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</a:ln>
                <a:solidFill>
                  <a:srgbClr val="40404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endParaRPr lang="ko-KR" altLang="ko-KR" sz="1200" b="0" i="0" u="none" strike="noStrike" kern="1200" spc="-150" dirty="0">
              <a:solidFill>
                <a:srgbClr val="404040"/>
              </a:solidFill>
              <a:effectLst/>
              <a:latin typeface="BIZ UDGothic" panose="020B0400000000000000" pitchFamily="33" charset="-128"/>
              <a:ea typeface="에스코어 드림 5 Medium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99" y="1690490"/>
            <a:ext cx="1417329" cy="220091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AEE34A-9DB1-C065-C824-1CFC89E669FF}"/>
              </a:ext>
            </a:extLst>
          </p:cNvPr>
          <p:cNvSpPr txBox="1"/>
          <p:nvPr/>
        </p:nvSpPr>
        <p:spPr>
          <a:xfrm>
            <a:off x="35180" y="170441"/>
            <a:ext cx="582212" cy="58477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 anchor="ctr">
            <a:spAutoFit/>
          </a:bodyPr>
          <a:lstStyle/>
          <a:p>
            <a:pPr marL="0" marR="0" lvl="0" indent="0" algn="ctr" defTabSz="503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en-US" altLang="ko-KR" sz="3200" spc="-1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사각형: 둥근 모서리 46"/>
          <p:cNvSpPr/>
          <p:nvPr/>
        </p:nvSpPr>
        <p:spPr>
          <a:xfrm>
            <a:off x="281781" y="913871"/>
            <a:ext cx="10357465" cy="6646803"/>
          </a:xfrm>
          <a:prstGeom prst="roundRect">
            <a:avLst>
              <a:gd name="adj" fmla="val 0"/>
            </a:avLst>
          </a:prstGeom>
          <a:gradFill flip="none" rotWithShape="1">
            <a:gsLst>
              <a:gs pos="65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45929" y="4453463"/>
            <a:ext cx="10056985" cy="3107212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 sz="160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48" name="양쪽 모서리가 둥근 사각형 450"/>
          <p:cNvSpPr/>
          <p:nvPr/>
        </p:nvSpPr>
        <p:spPr>
          <a:xfrm flipH="1">
            <a:off x="359569" y="1102525"/>
            <a:ext cx="10291387" cy="419484"/>
          </a:xfrm>
          <a:prstGeom prst="roundRect">
            <a:avLst>
              <a:gd name="adj" fmla="val 50000"/>
            </a:avLst>
          </a:prstGeom>
          <a:solidFill>
            <a:srgbClr val="149FDB"/>
          </a:solidFill>
          <a:ln>
            <a:noFill/>
          </a:ln>
          <a:effectLst>
            <a:outerShdw dist="25400" dir="5400000" algn="t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637810" y="1066934"/>
            <a:ext cx="9813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中小企業</a:t>
            </a: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が蘇る好循環</a:t>
            </a: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構造</a:t>
            </a:r>
            <a:endParaRPr lang="ko-KR" altLang="en-US" sz="2400" spc="-150" dirty="0">
              <a:solidFill>
                <a:schemeClr val="accent4">
                  <a:lumMod val="60000"/>
                  <a:lumOff val="40000"/>
                </a:schemeClr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50" name="직각 삼각형 209"/>
          <p:cNvSpPr/>
          <p:nvPr/>
        </p:nvSpPr>
        <p:spPr>
          <a:xfrm flipV="1">
            <a:off x="359569" y="1058861"/>
            <a:ext cx="7022077" cy="417229"/>
          </a:xfrm>
          <a:custGeom>
            <a:avLst/>
            <a:gdLst>
              <a:gd name="connsiteX0" fmla="*/ 0 w 2799225"/>
              <a:gd name="connsiteY0" fmla="*/ 372772 h 372772"/>
              <a:gd name="connsiteX1" fmla="*/ 0 w 2799225"/>
              <a:gd name="connsiteY1" fmla="*/ 0 h 372772"/>
              <a:gd name="connsiteX2" fmla="*/ 2799225 w 2799225"/>
              <a:gd name="connsiteY2" fmla="*/ 372772 h 372772"/>
              <a:gd name="connsiteX3" fmla="*/ 0 w 2799225"/>
              <a:gd name="connsiteY3" fmla="*/ 372772 h 372772"/>
              <a:gd name="connsiteX0" fmla="*/ 0 w 2799225"/>
              <a:gd name="connsiteY0" fmla="*/ 372772 h 377959"/>
              <a:gd name="connsiteX1" fmla="*/ 0 w 2799225"/>
              <a:gd name="connsiteY1" fmla="*/ 0 h 377959"/>
              <a:gd name="connsiteX2" fmla="*/ 2799225 w 2799225"/>
              <a:gd name="connsiteY2" fmla="*/ 372772 h 377959"/>
              <a:gd name="connsiteX3" fmla="*/ 70975 w 2799225"/>
              <a:gd name="connsiteY3" fmla="*/ 377959 h 377959"/>
              <a:gd name="connsiteX4" fmla="*/ 0 w 2799225"/>
              <a:gd name="connsiteY4" fmla="*/ 372772 h 377959"/>
              <a:gd name="connsiteX0" fmla="*/ 2050 w 2801275"/>
              <a:gd name="connsiteY0" fmla="*/ 372772 h 377959"/>
              <a:gd name="connsiteX1" fmla="*/ 0 w 2801275"/>
              <a:gd name="connsiteY1" fmla="*/ 292234 h 377959"/>
              <a:gd name="connsiteX2" fmla="*/ 2050 w 2801275"/>
              <a:gd name="connsiteY2" fmla="*/ 0 h 377959"/>
              <a:gd name="connsiteX3" fmla="*/ 2801275 w 2801275"/>
              <a:gd name="connsiteY3" fmla="*/ 372772 h 377959"/>
              <a:gd name="connsiteX4" fmla="*/ 73025 w 2801275"/>
              <a:gd name="connsiteY4" fmla="*/ 377959 h 377959"/>
              <a:gd name="connsiteX5" fmla="*/ 2050 w 2801275"/>
              <a:gd name="connsiteY5" fmla="*/ 372772 h 377959"/>
              <a:gd name="connsiteX0" fmla="*/ 40150 w 2801275"/>
              <a:gd name="connsiteY0" fmla="*/ 331497 h 377959"/>
              <a:gd name="connsiteX1" fmla="*/ 0 w 2801275"/>
              <a:gd name="connsiteY1" fmla="*/ 292234 h 377959"/>
              <a:gd name="connsiteX2" fmla="*/ 2050 w 2801275"/>
              <a:gd name="connsiteY2" fmla="*/ 0 h 377959"/>
              <a:gd name="connsiteX3" fmla="*/ 2801275 w 2801275"/>
              <a:gd name="connsiteY3" fmla="*/ 372772 h 377959"/>
              <a:gd name="connsiteX4" fmla="*/ 73025 w 2801275"/>
              <a:gd name="connsiteY4" fmla="*/ 377959 h 377959"/>
              <a:gd name="connsiteX5" fmla="*/ 40150 w 2801275"/>
              <a:gd name="connsiteY5" fmla="*/ 331497 h 377959"/>
              <a:gd name="connsiteX0" fmla="*/ 38220 w 2799345"/>
              <a:gd name="connsiteY0" fmla="*/ 331497 h 377959"/>
              <a:gd name="connsiteX1" fmla="*/ 1245 w 2799345"/>
              <a:gd name="connsiteY1" fmla="*/ 193809 h 377959"/>
              <a:gd name="connsiteX2" fmla="*/ 120 w 2799345"/>
              <a:gd name="connsiteY2" fmla="*/ 0 h 377959"/>
              <a:gd name="connsiteX3" fmla="*/ 2799345 w 2799345"/>
              <a:gd name="connsiteY3" fmla="*/ 372772 h 377959"/>
              <a:gd name="connsiteX4" fmla="*/ 71095 w 2799345"/>
              <a:gd name="connsiteY4" fmla="*/ 377959 h 377959"/>
              <a:gd name="connsiteX5" fmla="*/ 38220 w 2799345"/>
              <a:gd name="connsiteY5" fmla="*/ 331497 h 377959"/>
              <a:gd name="connsiteX0" fmla="*/ 36975 w 2798100"/>
              <a:gd name="connsiteY0" fmla="*/ 328322 h 374784"/>
              <a:gd name="connsiteX1" fmla="*/ 0 w 2798100"/>
              <a:gd name="connsiteY1" fmla="*/ 190634 h 374784"/>
              <a:gd name="connsiteX2" fmla="*/ 33800 w 2798100"/>
              <a:gd name="connsiteY2" fmla="*/ 0 h 374784"/>
              <a:gd name="connsiteX3" fmla="*/ 2798100 w 2798100"/>
              <a:gd name="connsiteY3" fmla="*/ 369597 h 374784"/>
              <a:gd name="connsiteX4" fmla="*/ 69850 w 2798100"/>
              <a:gd name="connsiteY4" fmla="*/ 374784 h 374784"/>
              <a:gd name="connsiteX5" fmla="*/ 36975 w 2798100"/>
              <a:gd name="connsiteY5" fmla="*/ 328322 h 374784"/>
              <a:gd name="connsiteX0" fmla="*/ 41649 w 2802774"/>
              <a:gd name="connsiteY0" fmla="*/ 328322 h 374784"/>
              <a:gd name="connsiteX1" fmla="*/ 4674 w 2802774"/>
              <a:gd name="connsiteY1" fmla="*/ 190634 h 374784"/>
              <a:gd name="connsiteX2" fmla="*/ 38474 w 2802774"/>
              <a:gd name="connsiteY2" fmla="*/ 0 h 374784"/>
              <a:gd name="connsiteX3" fmla="*/ 2802774 w 2802774"/>
              <a:gd name="connsiteY3" fmla="*/ 369597 h 374784"/>
              <a:gd name="connsiteX4" fmla="*/ 74524 w 2802774"/>
              <a:gd name="connsiteY4" fmla="*/ 374784 h 374784"/>
              <a:gd name="connsiteX5" fmla="*/ 41649 w 2802774"/>
              <a:gd name="connsiteY5" fmla="*/ 328322 h 374784"/>
              <a:gd name="connsiteX0" fmla="*/ 36975 w 2798100"/>
              <a:gd name="connsiteY0" fmla="*/ 321972 h 368434"/>
              <a:gd name="connsiteX1" fmla="*/ 0 w 2798100"/>
              <a:gd name="connsiteY1" fmla="*/ 184284 h 368434"/>
              <a:gd name="connsiteX2" fmla="*/ 56025 w 2798100"/>
              <a:gd name="connsiteY2" fmla="*/ 0 h 368434"/>
              <a:gd name="connsiteX3" fmla="*/ 2798100 w 2798100"/>
              <a:gd name="connsiteY3" fmla="*/ 363247 h 368434"/>
              <a:gd name="connsiteX4" fmla="*/ 69850 w 2798100"/>
              <a:gd name="connsiteY4" fmla="*/ 368434 h 368434"/>
              <a:gd name="connsiteX5" fmla="*/ 36975 w 2798100"/>
              <a:gd name="connsiteY5" fmla="*/ 321972 h 3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100" h="368434">
                <a:moveTo>
                  <a:pt x="36975" y="321972"/>
                </a:moveTo>
                <a:cubicBezTo>
                  <a:pt x="36292" y="295126"/>
                  <a:pt x="683" y="211130"/>
                  <a:pt x="0" y="184284"/>
                </a:cubicBezTo>
                <a:cubicBezTo>
                  <a:pt x="683" y="86873"/>
                  <a:pt x="-1808" y="87886"/>
                  <a:pt x="56025" y="0"/>
                </a:cubicBezTo>
                <a:lnTo>
                  <a:pt x="2798100" y="363247"/>
                </a:lnTo>
                <a:lnTo>
                  <a:pt x="69850" y="368434"/>
                </a:lnTo>
                <a:lnTo>
                  <a:pt x="36975" y="321972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43913" y="1586657"/>
            <a:ext cx="10057572" cy="2271671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 sz="160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5" name="양쪽 모서리가 둥근 사각형 450"/>
          <p:cNvSpPr/>
          <p:nvPr/>
        </p:nvSpPr>
        <p:spPr>
          <a:xfrm flipH="1">
            <a:off x="359569" y="3983603"/>
            <a:ext cx="10297934" cy="419484"/>
          </a:xfrm>
          <a:prstGeom prst="roundRect">
            <a:avLst>
              <a:gd name="adj" fmla="val 50000"/>
            </a:avLst>
          </a:prstGeom>
          <a:solidFill>
            <a:srgbClr val="20539A"/>
          </a:solidFill>
          <a:ln>
            <a:noFill/>
          </a:ln>
          <a:effectLst>
            <a:outerShdw dist="25400" dir="5400000" algn="t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637810" y="3958368"/>
            <a:ext cx="9813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市民</a:t>
            </a: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に持続可能な</a:t>
            </a: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恩恵</a:t>
            </a:r>
            <a:r>
              <a:rPr lang="ko-KR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endParaRPr lang="ko-KR" altLang="en-US" sz="2400" spc="-150" dirty="0">
              <a:solidFill>
                <a:srgbClr val="FFD966"/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57" name="직각 삼각형 209"/>
          <p:cNvSpPr/>
          <p:nvPr/>
        </p:nvSpPr>
        <p:spPr>
          <a:xfrm flipV="1">
            <a:off x="298431" y="3962645"/>
            <a:ext cx="7020098" cy="417229"/>
          </a:xfrm>
          <a:custGeom>
            <a:avLst/>
            <a:gdLst>
              <a:gd name="connsiteX0" fmla="*/ 0 w 2799225"/>
              <a:gd name="connsiteY0" fmla="*/ 372772 h 372772"/>
              <a:gd name="connsiteX1" fmla="*/ 0 w 2799225"/>
              <a:gd name="connsiteY1" fmla="*/ 0 h 372772"/>
              <a:gd name="connsiteX2" fmla="*/ 2799225 w 2799225"/>
              <a:gd name="connsiteY2" fmla="*/ 372772 h 372772"/>
              <a:gd name="connsiteX3" fmla="*/ 0 w 2799225"/>
              <a:gd name="connsiteY3" fmla="*/ 372772 h 372772"/>
              <a:gd name="connsiteX0" fmla="*/ 0 w 2799225"/>
              <a:gd name="connsiteY0" fmla="*/ 372772 h 377959"/>
              <a:gd name="connsiteX1" fmla="*/ 0 w 2799225"/>
              <a:gd name="connsiteY1" fmla="*/ 0 h 377959"/>
              <a:gd name="connsiteX2" fmla="*/ 2799225 w 2799225"/>
              <a:gd name="connsiteY2" fmla="*/ 372772 h 377959"/>
              <a:gd name="connsiteX3" fmla="*/ 70975 w 2799225"/>
              <a:gd name="connsiteY3" fmla="*/ 377959 h 377959"/>
              <a:gd name="connsiteX4" fmla="*/ 0 w 2799225"/>
              <a:gd name="connsiteY4" fmla="*/ 372772 h 377959"/>
              <a:gd name="connsiteX0" fmla="*/ 2050 w 2801275"/>
              <a:gd name="connsiteY0" fmla="*/ 372772 h 377959"/>
              <a:gd name="connsiteX1" fmla="*/ 0 w 2801275"/>
              <a:gd name="connsiteY1" fmla="*/ 292234 h 377959"/>
              <a:gd name="connsiteX2" fmla="*/ 2050 w 2801275"/>
              <a:gd name="connsiteY2" fmla="*/ 0 h 377959"/>
              <a:gd name="connsiteX3" fmla="*/ 2801275 w 2801275"/>
              <a:gd name="connsiteY3" fmla="*/ 372772 h 377959"/>
              <a:gd name="connsiteX4" fmla="*/ 73025 w 2801275"/>
              <a:gd name="connsiteY4" fmla="*/ 377959 h 377959"/>
              <a:gd name="connsiteX5" fmla="*/ 2050 w 2801275"/>
              <a:gd name="connsiteY5" fmla="*/ 372772 h 377959"/>
              <a:gd name="connsiteX0" fmla="*/ 40150 w 2801275"/>
              <a:gd name="connsiteY0" fmla="*/ 331497 h 377959"/>
              <a:gd name="connsiteX1" fmla="*/ 0 w 2801275"/>
              <a:gd name="connsiteY1" fmla="*/ 292234 h 377959"/>
              <a:gd name="connsiteX2" fmla="*/ 2050 w 2801275"/>
              <a:gd name="connsiteY2" fmla="*/ 0 h 377959"/>
              <a:gd name="connsiteX3" fmla="*/ 2801275 w 2801275"/>
              <a:gd name="connsiteY3" fmla="*/ 372772 h 377959"/>
              <a:gd name="connsiteX4" fmla="*/ 73025 w 2801275"/>
              <a:gd name="connsiteY4" fmla="*/ 377959 h 377959"/>
              <a:gd name="connsiteX5" fmla="*/ 40150 w 2801275"/>
              <a:gd name="connsiteY5" fmla="*/ 331497 h 377959"/>
              <a:gd name="connsiteX0" fmla="*/ 38220 w 2799345"/>
              <a:gd name="connsiteY0" fmla="*/ 331497 h 377959"/>
              <a:gd name="connsiteX1" fmla="*/ 1245 w 2799345"/>
              <a:gd name="connsiteY1" fmla="*/ 193809 h 377959"/>
              <a:gd name="connsiteX2" fmla="*/ 120 w 2799345"/>
              <a:gd name="connsiteY2" fmla="*/ 0 h 377959"/>
              <a:gd name="connsiteX3" fmla="*/ 2799345 w 2799345"/>
              <a:gd name="connsiteY3" fmla="*/ 372772 h 377959"/>
              <a:gd name="connsiteX4" fmla="*/ 71095 w 2799345"/>
              <a:gd name="connsiteY4" fmla="*/ 377959 h 377959"/>
              <a:gd name="connsiteX5" fmla="*/ 38220 w 2799345"/>
              <a:gd name="connsiteY5" fmla="*/ 331497 h 377959"/>
              <a:gd name="connsiteX0" fmla="*/ 36975 w 2798100"/>
              <a:gd name="connsiteY0" fmla="*/ 328322 h 374784"/>
              <a:gd name="connsiteX1" fmla="*/ 0 w 2798100"/>
              <a:gd name="connsiteY1" fmla="*/ 190634 h 374784"/>
              <a:gd name="connsiteX2" fmla="*/ 33800 w 2798100"/>
              <a:gd name="connsiteY2" fmla="*/ 0 h 374784"/>
              <a:gd name="connsiteX3" fmla="*/ 2798100 w 2798100"/>
              <a:gd name="connsiteY3" fmla="*/ 369597 h 374784"/>
              <a:gd name="connsiteX4" fmla="*/ 69850 w 2798100"/>
              <a:gd name="connsiteY4" fmla="*/ 374784 h 374784"/>
              <a:gd name="connsiteX5" fmla="*/ 36975 w 2798100"/>
              <a:gd name="connsiteY5" fmla="*/ 328322 h 374784"/>
              <a:gd name="connsiteX0" fmla="*/ 41649 w 2802774"/>
              <a:gd name="connsiteY0" fmla="*/ 328322 h 374784"/>
              <a:gd name="connsiteX1" fmla="*/ 4674 w 2802774"/>
              <a:gd name="connsiteY1" fmla="*/ 190634 h 374784"/>
              <a:gd name="connsiteX2" fmla="*/ 38474 w 2802774"/>
              <a:gd name="connsiteY2" fmla="*/ 0 h 374784"/>
              <a:gd name="connsiteX3" fmla="*/ 2802774 w 2802774"/>
              <a:gd name="connsiteY3" fmla="*/ 369597 h 374784"/>
              <a:gd name="connsiteX4" fmla="*/ 74524 w 2802774"/>
              <a:gd name="connsiteY4" fmla="*/ 374784 h 374784"/>
              <a:gd name="connsiteX5" fmla="*/ 41649 w 2802774"/>
              <a:gd name="connsiteY5" fmla="*/ 328322 h 374784"/>
              <a:gd name="connsiteX0" fmla="*/ 36975 w 2798100"/>
              <a:gd name="connsiteY0" fmla="*/ 321972 h 368434"/>
              <a:gd name="connsiteX1" fmla="*/ 0 w 2798100"/>
              <a:gd name="connsiteY1" fmla="*/ 184284 h 368434"/>
              <a:gd name="connsiteX2" fmla="*/ 56025 w 2798100"/>
              <a:gd name="connsiteY2" fmla="*/ 0 h 368434"/>
              <a:gd name="connsiteX3" fmla="*/ 2798100 w 2798100"/>
              <a:gd name="connsiteY3" fmla="*/ 363247 h 368434"/>
              <a:gd name="connsiteX4" fmla="*/ 69850 w 2798100"/>
              <a:gd name="connsiteY4" fmla="*/ 368434 h 368434"/>
              <a:gd name="connsiteX5" fmla="*/ 36975 w 2798100"/>
              <a:gd name="connsiteY5" fmla="*/ 321972 h 3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100" h="368434">
                <a:moveTo>
                  <a:pt x="36975" y="321972"/>
                </a:moveTo>
                <a:cubicBezTo>
                  <a:pt x="36292" y="295126"/>
                  <a:pt x="683" y="211130"/>
                  <a:pt x="0" y="184284"/>
                </a:cubicBezTo>
                <a:cubicBezTo>
                  <a:pt x="683" y="86873"/>
                  <a:pt x="-1808" y="87886"/>
                  <a:pt x="56025" y="0"/>
                </a:cubicBezTo>
                <a:lnTo>
                  <a:pt x="2798100" y="363247"/>
                </a:lnTo>
                <a:lnTo>
                  <a:pt x="69850" y="368434"/>
                </a:lnTo>
                <a:lnTo>
                  <a:pt x="36975" y="321972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91524" y="152055"/>
            <a:ext cx="7978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>
                <a:ea typeface="에스코어 드림 5 Medium"/>
              </a:defRPr>
            </a:pPr>
            <a:r>
              <a:rPr lang="ja-JP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「</a:t>
            </a:r>
            <a:r>
              <a:rPr lang="ko-KR" altLang="en-US" sz="2800" dirty="0" err="1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5 Medium" panose="020B0503030302020204"/>
              </a:rPr>
              <a:t>동백전</a:t>
            </a:r>
            <a:r>
              <a:rPr lang="en-US" altLang="ko-KR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2.0</a:t>
            </a:r>
            <a:r>
              <a:rPr lang="ja-JP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」今後</a:t>
            </a:r>
            <a:r>
              <a:rPr lang="ja-JP" altLang="en-US" sz="28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の</a:t>
            </a:r>
            <a:r>
              <a:rPr lang="ja-JP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展望</a:t>
            </a:r>
            <a:endParaRPr lang="ja-JP" altLang="en-US" sz="28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7229095" y="2652783"/>
            <a:ext cx="2269156" cy="389962"/>
          </a:xfrm>
          <a:prstGeom prst="rect">
            <a:avLst/>
          </a:prstGeom>
        </p:spPr>
      </p:pic>
      <p:grpSp>
        <p:nvGrpSpPr>
          <p:cNvPr id="265" name="그룹 264"/>
          <p:cNvGrpSpPr/>
          <p:nvPr/>
        </p:nvGrpSpPr>
        <p:grpSpPr>
          <a:xfrm>
            <a:off x="5744853" y="4715000"/>
            <a:ext cx="4675114" cy="2703262"/>
            <a:chOff x="5447847" y="4614862"/>
            <a:chExt cx="5021476" cy="2903537"/>
          </a:xfrm>
        </p:grpSpPr>
        <p:sp>
          <p:nvSpPr>
            <p:cNvPr id="84" name="사각형: 둥근 모서리 65"/>
            <p:cNvSpPr/>
            <p:nvPr/>
          </p:nvSpPr>
          <p:spPr>
            <a:xfrm>
              <a:off x="5672554" y="4628686"/>
              <a:ext cx="4713505" cy="1467314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  <a:alpha val="70000"/>
              </a:schemeClr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ysDot"/>
              <a:round/>
              <a:headEnd w="med" len="med"/>
              <a:tailEnd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600" b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grpSp>
          <p:nvGrpSpPr>
            <p:cNvPr id="87" name="그룹 86"/>
            <p:cNvGrpSpPr/>
            <p:nvPr/>
          </p:nvGrpSpPr>
          <p:grpSpPr>
            <a:xfrm>
              <a:off x="5972717" y="5205360"/>
              <a:ext cx="685421" cy="685422"/>
              <a:chOff x="12082829" y="1725310"/>
              <a:chExt cx="1252462" cy="1252463"/>
            </a:xfrm>
          </p:grpSpPr>
          <p:sp>
            <p:nvSpPr>
              <p:cNvPr id="88" name="타원 87"/>
              <p:cNvSpPr/>
              <p:nvPr/>
            </p:nvSpPr>
            <p:spPr>
              <a:xfrm>
                <a:off x="12082829" y="1725310"/>
                <a:ext cx="1252462" cy="1252463"/>
              </a:xfrm>
              <a:prstGeom prst="ellipse">
                <a:avLst/>
              </a:prstGeom>
              <a:solidFill>
                <a:srgbClr val="149FDB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92" name="타원 91"/>
              <p:cNvSpPr/>
              <p:nvPr/>
            </p:nvSpPr>
            <p:spPr>
              <a:xfrm>
                <a:off x="12127099" y="1769580"/>
                <a:ext cx="1163923" cy="1163923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6845117" y="5205360"/>
              <a:ext cx="685421" cy="685422"/>
              <a:chOff x="12082829" y="1725310"/>
              <a:chExt cx="1252462" cy="1252463"/>
            </a:xfrm>
          </p:grpSpPr>
          <p:sp>
            <p:nvSpPr>
              <p:cNvPr id="94" name="타원 93"/>
              <p:cNvSpPr/>
              <p:nvPr/>
            </p:nvSpPr>
            <p:spPr>
              <a:xfrm>
                <a:off x="12082829" y="1725310"/>
                <a:ext cx="1252462" cy="1252463"/>
              </a:xfrm>
              <a:prstGeom prst="ellipse">
                <a:avLst/>
              </a:prstGeom>
              <a:solidFill>
                <a:srgbClr val="149FDB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95" name="타원 94"/>
              <p:cNvSpPr/>
              <p:nvPr/>
            </p:nvSpPr>
            <p:spPr>
              <a:xfrm>
                <a:off x="12127099" y="1769580"/>
                <a:ext cx="1163923" cy="1163923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7717518" y="5205360"/>
              <a:ext cx="685421" cy="685422"/>
              <a:chOff x="12082829" y="1725310"/>
              <a:chExt cx="1252462" cy="1252463"/>
            </a:xfrm>
          </p:grpSpPr>
          <p:sp>
            <p:nvSpPr>
              <p:cNvPr id="97" name="타원 96"/>
              <p:cNvSpPr/>
              <p:nvPr/>
            </p:nvSpPr>
            <p:spPr>
              <a:xfrm>
                <a:off x="12082829" y="1725310"/>
                <a:ext cx="1252462" cy="1252463"/>
              </a:xfrm>
              <a:prstGeom prst="ellipse">
                <a:avLst/>
              </a:prstGeom>
              <a:solidFill>
                <a:srgbClr val="149FDB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98" name="타원 97"/>
              <p:cNvSpPr/>
              <p:nvPr/>
            </p:nvSpPr>
            <p:spPr>
              <a:xfrm>
                <a:off x="12127099" y="1769580"/>
                <a:ext cx="1163923" cy="1163923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grpSp>
          <p:nvGrpSpPr>
            <p:cNvPr id="99" name="그룹 98"/>
            <p:cNvGrpSpPr/>
            <p:nvPr/>
          </p:nvGrpSpPr>
          <p:grpSpPr>
            <a:xfrm>
              <a:off x="8609023" y="5205360"/>
              <a:ext cx="685421" cy="685422"/>
              <a:chOff x="12082829" y="1725310"/>
              <a:chExt cx="1252462" cy="1252463"/>
            </a:xfrm>
          </p:grpSpPr>
          <p:sp>
            <p:nvSpPr>
              <p:cNvPr id="100" name="타원 99"/>
              <p:cNvSpPr/>
              <p:nvPr/>
            </p:nvSpPr>
            <p:spPr>
              <a:xfrm>
                <a:off x="12082829" y="1725310"/>
                <a:ext cx="1252462" cy="1252463"/>
              </a:xfrm>
              <a:prstGeom prst="ellipse">
                <a:avLst/>
              </a:prstGeom>
              <a:solidFill>
                <a:srgbClr val="149FDB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101" name="타원 100"/>
              <p:cNvSpPr/>
              <p:nvPr/>
            </p:nvSpPr>
            <p:spPr>
              <a:xfrm>
                <a:off x="12127099" y="1769580"/>
                <a:ext cx="1163923" cy="1163923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grpSp>
          <p:nvGrpSpPr>
            <p:cNvPr id="102" name="그룹 101"/>
            <p:cNvGrpSpPr/>
            <p:nvPr/>
          </p:nvGrpSpPr>
          <p:grpSpPr>
            <a:xfrm>
              <a:off x="9497077" y="5205360"/>
              <a:ext cx="685421" cy="685422"/>
              <a:chOff x="12082829" y="1725310"/>
              <a:chExt cx="1252462" cy="1252463"/>
            </a:xfrm>
          </p:grpSpPr>
          <p:sp>
            <p:nvSpPr>
              <p:cNvPr id="103" name="타원 102"/>
              <p:cNvSpPr/>
              <p:nvPr/>
            </p:nvSpPr>
            <p:spPr>
              <a:xfrm>
                <a:off x="12082829" y="1725310"/>
                <a:ext cx="1252462" cy="1252463"/>
              </a:xfrm>
              <a:prstGeom prst="ellipse">
                <a:avLst/>
              </a:prstGeom>
              <a:solidFill>
                <a:srgbClr val="149FDB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104" name="타원 103"/>
              <p:cNvSpPr/>
              <p:nvPr/>
            </p:nvSpPr>
            <p:spPr>
              <a:xfrm>
                <a:off x="12127099" y="1769580"/>
                <a:ext cx="1163923" cy="1163923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sz="1400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sp>
          <p:nvSpPr>
            <p:cNvPr id="106" name="사각형: 둥근 모서리 65"/>
            <p:cNvSpPr/>
            <p:nvPr/>
          </p:nvSpPr>
          <p:spPr>
            <a:xfrm>
              <a:off x="5672555" y="6206661"/>
              <a:ext cx="2557046" cy="1251414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  <a:alpha val="70000"/>
              </a:schemeClr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ysDot"/>
              <a:round/>
              <a:headEnd w="med" len="med"/>
              <a:tailEnd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600" b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07" name="사각형: 둥근 모서리 65"/>
            <p:cNvSpPr/>
            <p:nvPr/>
          </p:nvSpPr>
          <p:spPr>
            <a:xfrm>
              <a:off x="8350667" y="6206661"/>
              <a:ext cx="2050633" cy="1251414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  <a:alpha val="70000"/>
              </a:schemeClr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ysDot"/>
              <a:round/>
              <a:headEnd w="med" len="med"/>
              <a:tailEnd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600" b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591239" y="4667698"/>
              <a:ext cx="2971686" cy="330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lang="ja-JP" altLang="en-US" sz="14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デジタル</a:t>
              </a:r>
              <a:r>
                <a:rPr lang="ja-JP" altLang="en-US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市民プラットフォーム</a:t>
              </a:r>
              <a:endParaRPr lang="ko-KR" altLang="en-US" dirty="0">
                <a:solidFill>
                  <a:srgbClr val="20539A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40047" y="4885744"/>
              <a:ext cx="2994477" cy="297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kumimoji="0" lang="en-US" altLang="ko-KR" sz="12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ko-KR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中層構造</a:t>
              </a: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の</a:t>
              </a:r>
              <a:r>
                <a:rPr lang="ko-KR" altLang="en-US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地域貨幣</a:t>
              </a:r>
              <a:r>
                <a:rPr lang="ja-JP" altLang="en-US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＆</a:t>
              </a:r>
              <a:r>
                <a:rPr lang="en-US" altLang="ko-KR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DID</a:t>
              </a:r>
              <a:r>
                <a:rPr lang="ko-KR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市民証基盤複合</a:t>
              </a:r>
              <a:r>
                <a:rPr kumimoji="0" lang="en-US" altLang="ko-KR" sz="12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)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884992" y="5325418"/>
              <a:ext cx="831589" cy="495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福祉手当</a:t>
              </a:r>
              <a:endParaRPr lang="ko-KR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サービス</a:t>
              </a:r>
              <a:endParaRPr lang="ko-KR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755912" y="5325418"/>
              <a:ext cx="842359" cy="495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公共機関</a:t>
              </a:r>
              <a:endParaRPr lang="en-US" altLang="ja-JP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サービス</a:t>
              </a:r>
              <a:endParaRPr lang="ko-KR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690535" y="5414317"/>
              <a:ext cx="723899" cy="297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에스코어 드림 5 Medium"/>
                </a:rPr>
                <a:t>アゴラ</a:t>
              </a:r>
              <a:endParaRPr lang="ko-KR" altLang="en-US" sz="1200" spc="-150" dirty="0">
                <a:solidFill>
                  <a:schemeClr val="bg1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506698" y="5385855"/>
              <a:ext cx="874669" cy="396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9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ボランティア</a:t>
              </a:r>
              <a:endParaRPr lang="en-US" altLang="ja-JP" sz="9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9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リワード</a:t>
              </a:r>
              <a:endParaRPr lang="ko-KR" altLang="en-US" sz="900" spc="-150" dirty="0">
                <a:solidFill>
                  <a:schemeClr val="bg1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465361" y="5325418"/>
              <a:ext cx="723899" cy="495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税金</a:t>
              </a:r>
              <a:endParaRPr lang="ko-KR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納付</a:t>
              </a:r>
              <a:endParaRPr lang="ko-KR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673272" y="6238294"/>
              <a:ext cx="2543627" cy="330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kumimoji="0" lang="ko-KR" altLang="en-US" sz="14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BIZ UDGothic" panose="020B0400000000000000" pitchFamily="33" charset="-128"/>
                  <a:ea typeface="에스코어 드림 6 Bold"/>
                </a:rPr>
                <a:t>동백전</a:t>
              </a:r>
              <a:r>
                <a:rPr kumimoji="0" lang="ja-JP" altLang="en-US" sz="14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プラットフォーム</a:t>
              </a:r>
              <a:endParaRPr lang="ko-KR" altLang="en-US" dirty="0">
                <a:solidFill>
                  <a:srgbClr val="20539A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447847" y="6439224"/>
              <a:ext cx="2994477" cy="297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kumimoji="0" lang="en-US" altLang="ko-KR" sz="12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取引活性化プラットフォーム</a:t>
              </a:r>
              <a:r>
                <a:rPr kumimoji="0" lang="en-US" altLang="ko-KR" sz="12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)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21" name="오른쪽 화살표 140"/>
            <p:cNvSpPr/>
            <p:nvPr/>
          </p:nvSpPr>
          <p:spPr>
            <a:xfrm rot="16200000">
              <a:off x="4238779" y="5969527"/>
              <a:ext cx="2871787" cy="16245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05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endParaRPr kumimoji="0" lang="ko-KR" altLang="en-US" sz="1800" b="0" i="0" u="none" strike="noStrike" kern="1200" cap="none" spc="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22" name="오른쪽 화살표 139"/>
            <p:cNvSpPr/>
            <p:nvPr/>
          </p:nvSpPr>
          <p:spPr>
            <a:xfrm>
              <a:off x="5656503" y="7405085"/>
              <a:ext cx="4812820" cy="1133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05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endParaRPr kumimoji="0" lang="ko-KR" altLang="en-US" sz="1800" b="0" i="0" u="none" strike="noStrike" kern="1200" cap="none" spc="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685715" y="4662482"/>
              <a:ext cx="879928" cy="330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kumimoji="0" lang="ja-JP" altLang="en-US" sz="14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サービス</a:t>
              </a:r>
              <a:endParaRPr lang="ko-KR" altLang="en-US" dirty="0">
                <a:solidFill>
                  <a:srgbClr val="20539A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grpSp>
          <p:nvGrpSpPr>
            <p:cNvPr id="129" name="그룹 128"/>
            <p:cNvGrpSpPr/>
            <p:nvPr/>
          </p:nvGrpSpPr>
          <p:grpSpPr>
            <a:xfrm>
              <a:off x="9422287" y="6656017"/>
              <a:ext cx="810054" cy="685422"/>
              <a:chOff x="9422286" y="6838897"/>
              <a:chExt cx="810054" cy="685422"/>
            </a:xfrm>
          </p:grpSpPr>
          <p:grpSp>
            <p:nvGrpSpPr>
              <p:cNvPr id="124" name="그룹 123"/>
              <p:cNvGrpSpPr/>
              <p:nvPr/>
            </p:nvGrpSpPr>
            <p:grpSpPr>
              <a:xfrm>
                <a:off x="9497077" y="6838897"/>
                <a:ext cx="685421" cy="685422"/>
                <a:chOff x="12082829" y="1725310"/>
                <a:chExt cx="1252462" cy="1252463"/>
              </a:xfrm>
            </p:grpSpPr>
            <p:sp>
              <p:nvSpPr>
                <p:cNvPr id="125" name="타원 124"/>
                <p:cNvSpPr/>
                <p:nvPr/>
              </p:nvSpPr>
              <p:spPr>
                <a:xfrm>
                  <a:off x="12082829" y="1725310"/>
                  <a:ext cx="1252462" cy="1252463"/>
                </a:xfrm>
                <a:prstGeom prst="ellipse">
                  <a:avLst/>
                </a:prstGeom>
                <a:solidFill>
                  <a:srgbClr val="149FDB"/>
                </a:solidFill>
                <a:ln>
                  <a:noFill/>
                </a:ln>
                <a:effectLst>
                  <a:outerShdw blurRad="254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lvl="0" algn="ctr">
                    <a:defRPr>
                      <a:ea typeface="에스코어 드림 5 Medium"/>
                    </a:defRPr>
                  </a:pPr>
                  <a:endParaRPr lang="ko-KR" altLang="en-US" sz="1400">
                    <a:latin typeface="BIZ UDGothic" panose="020B0400000000000000" pitchFamily="33" charset="-128"/>
                    <a:ea typeface="에스코어 드림 5 Medium"/>
                  </a:endParaRPr>
                </a:p>
              </p:txBody>
            </p:sp>
            <p:sp>
              <p:nvSpPr>
                <p:cNvPr id="126" name="타원 125"/>
                <p:cNvSpPr/>
                <p:nvPr/>
              </p:nvSpPr>
              <p:spPr>
                <a:xfrm>
                  <a:off x="12127099" y="1769580"/>
                  <a:ext cx="1163923" cy="1163923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lvl="0" algn="ctr">
                    <a:defRPr>
                      <a:ea typeface="에스코어 드림 5 Medium"/>
                    </a:defRPr>
                  </a:pPr>
                  <a:endParaRPr lang="ko-KR" altLang="en-US" sz="1400">
                    <a:latin typeface="BIZ UDGothic" panose="020B0400000000000000" pitchFamily="33" charset="-128"/>
                    <a:ea typeface="에스코어 드림 5 Medium"/>
                  </a:endParaRPr>
                </a:p>
              </p:txBody>
            </p:sp>
          </p:grpSp>
          <p:sp>
            <p:nvSpPr>
              <p:cNvPr id="127" name="TextBox 126"/>
              <p:cNvSpPr txBox="1"/>
              <p:nvPr/>
            </p:nvSpPr>
            <p:spPr>
              <a:xfrm>
                <a:off x="9422286" y="6958955"/>
                <a:ext cx="810054" cy="495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lang="ja-JP" altLang="en-US" sz="12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地域業者</a:t>
                </a:r>
                <a:endParaRPr lang="en-US" altLang="ja-JP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0" marR="0" lvl="0" indent="0" algn="ctr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lang="ja-JP" altLang="en-US" sz="12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商品券</a:t>
                </a:r>
                <a:endParaRPr lang="ko-KR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8344718" y="6238293"/>
              <a:ext cx="1972761" cy="495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kumimoji="0" lang="ko-KR" altLang="en-US" sz="12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에스코어 드림 6 Bold"/>
                </a:rPr>
                <a:t>②</a:t>
              </a: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CC66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中小企</a:t>
              </a:r>
              <a:r>
                <a:rPr lang="ja-JP" altLang="en-US" sz="12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CC66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業＆地域企業向けサ</a:t>
              </a:r>
              <a:r>
                <a:rPr lang="ja-JP" altLang="en-US" sz="12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CC66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ービス</a:t>
              </a:r>
              <a:endParaRPr kumimoji="0" lang="ko-KR" altLang="en-US" sz="1200" b="0" i="0" u="none" strike="noStrike" kern="1200" cap="none" spc="-150" normalizeH="0" baseline="0" dirty="0">
                <a:solidFill>
                  <a:srgbClr val="00CC66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8553548" y="6656017"/>
              <a:ext cx="750821" cy="685422"/>
              <a:chOff x="9452704" y="6838897"/>
              <a:chExt cx="750822" cy="685422"/>
            </a:xfrm>
          </p:grpSpPr>
          <p:grpSp>
            <p:nvGrpSpPr>
              <p:cNvPr id="131" name="그룹 130"/>
              <p:cNvGrpSpPr/>
              <p:nvPr/>
            </p:nvGrpSpPr>
            <p:grpSpPr>
              <a:xfrm>
                <a:off x="9497080" y="6838897"/>
                <a:ext cx="685421" cy="685422"/>
                <a:chOff x="12082829" y="1725310"/>
                <a:chExt cx="1252462" cy="1252463"/>
              </a:xfrm>
            </p:grpSpPr>
            <p:sp>
              <p:nvSpPr>
                <p:cNvPr id="133" name="타원 132"/>
                <p:cNvSpPr/>
                <p:nvPr/>
              </p:nvSpPr>
              <p:spPr>
                <a:xfrm>
                  <a:off x="12082829" y="1725310"/>
                  <a:ext cx="1252462" cy="1252463"/>
                </a:xfrm>
                <a:prstGeom prst="ellipse">
                  <a:avLst/>
                </a:prstGeom>
                <a:solidFill>
                  <a:srgbClr val="149FDB"/>
                </a:solidFill>
                <a:ln>
                  <a:noFill/>
                </a:ln>
                <a:effectLst>
                  <a:outerShdw blurRad="254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lvl="0" algn="ctr">
                    <a:defRPr>
                      <a:ea typeface="에스코어 드림 5 Medium"/>
                    </a:defRPr>
                  </a:pPr>
                  <a:endParaRPr lang="ko-KR" altLang="en-US" sz="1400">
                    <a:latin typeface="BIZ UDGothic" panose="020B0400000000000000" pitchFamily="33" charset="-128"/>
                    <a:ea typeface="에스코어 드림 5 Medium"/>
                  </a:endParaRPr>
                </a:p>
              </p:txBody>
            </p:sp>
            <p:sp>
              <p:nvSpPr>
                <p:cNvPr id="134" name="타원 133"/>
                <p:cNvSpPr/>
                <p:nvPr/>
              </p:nvSpPr>
              <p:spPr>
                <a:xfrm>
                  <a:off x="12127099" y="1769580"/>
                  <a:ext cx="1163923" cy="1163923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lvl="0" algn="ctr">
                    <a:defRPr>
                      <a:ea typeface="에스코어 드림 5 Medium"/>
                    </a:defRPr>
                  </a:pPr>
                  <a:endParaRPr lang="ko-KR" altLang="en-US" sz="1400">
                    <a:latin typeface="BIZ UDGothic" panose="020B0400000000000000" pitchFamily="33" charset="-128"/>
                    <a:ea typeface="에스코어 드림 5 Medium"/>
                  </a:endParaRPr>
                </a:p>
              </p:txBody>
            </p:sp>
          </p:grpSp>
          <p:sp>
            <p:nvSpPr>
              <p:cNvPr id="132" name="TextBox 131"/>
              <p:cNvSpPr txBox="1"/>
              <p:nvPr/>
            </p:nvSpPr>
            <p:spPr>
              <a:xfrm>
                <a:off x="9452704" y="6875028"/>
                <a:ext cx="750822" cy="61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lang="ja-JP" altLang="en-US" sz="105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中小企業人向け</a:t>
                </a:r>
                <a:endParaRPr lang="en-US" altLang="ja-JP" sz="105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0" marR="0" lvl="0" indent="0" algn="ctr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lang="ja-JP" altLang="en-US" sz="105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40"/>
                        </a:srgbClr>
                      </a:outerShdw>
                    </a:effectLst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商品券</a:t>
                </a:r>
                <a:endParaRPr lang="ko-KR" altLang="en-US" sz="1050" spc="-150" dirty="0">
                  <a:solidFill>
                    <a:schemeClr val="bg1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pic>
          <p:nvPicPr>
            <p:cNvPr id="135" name="그림 134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47189" y="6732903"/>
              <a:ext cx="639436" cy="619188"/>
            </a:xfrm>
            <a:prstGeom prst="rect">
              <a:avLst/>
            </a:prstGeom>
          </p:spPr>
        </p:pic>
        <p:sp>
          <p:nvSpPr>
            <p:cNvPr id="136" name="오른쪽 화살표 140"/>
            <p:cNvSpPr/>
            <p:nvPr/>
          </p:nvSpPr>
          <p:spPr>
            <a:xfrm rot="16200000">
              <a:off x="6823345" y="5954188"/>
              <a:ext cx="361950" cy="26457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05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endParaRPr kumimoji="0" lang="ko-KR" altLang="en-US" sz="1800" b="0" i="0" u="none" strike="noStrike" kern="1200" cap="none" spc="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37" name="오른쪽 화살표 140"/>
            <p:cNvSpPr/>
            <p:nvPr/>
          </p:nvSpPr>
          <p:spPr>
            <a:xfrm>
              <a:off x="8150495" y="6741588"/>
              <a:ext cx="361950" cy="26457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05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endParaRPr kumimoji="0" lang="ko-KR" altLang="en-US" sz="1800" b="0" i="0" u="none" strike="noStrike" kern="1200" cap="none" spc="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564933" y="1736290"/>
            <a:ext cx="6264564" cy="1927877"/>
            <a:chOff x="476071" y="4185708"/>
            <a:chExt cx="5861455" cy="1927877"/>
          </a:xfrm>
        </p:grpSpPr>
        <p:grpSp>
          <p:nvGrpSpPr>
            <p:cNvPr id="190" name="그룹 18"/>
            <p:cNvGrpSpPr/>
            <p:nvPr/>
          </p:nvGrpSpPr>
          <p:grpSpPr>
            <a:xfrm>
              <a:off x="556117" y="4417009"/>
              <a:ext cx="1410706" cy="1410706"/>
              <a:chOff x="746663" y="2760381"/>
              <a:chExt cx="3119716" cy="3119716"/>
            </a:xfrm>
          </p:grpSpPr>
          <p:sp>
            <p:nvSpPr>
              <p:cNvPr id="191" name="타원 19"/>
              <p:cNvSpPr/>
              <p:nvPr/>
            </p:nvSpPr>
            <p:spPr>
              <a:xfrm>
                <a:off x="746663" y="2760381"/>
                <a:ext cx="3119716" cy="311971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5400000" scaled="1"/>
              </a:gra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192" name="타원 20"/>
              <p:cNvSpPr/>
              <p:nvPr/>
            </p:nvSpPr>
            <p:spPr>
              <a:xfrm>
                <a:off x="953346" y="2967067"/>
                <a:ext cx="2706348" cy="2706345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315294"/>
                  </a:gs>
                  <a:gs pos="99000">
                    <a:srgbClr val="4583CA"/>
                  </a:gs>
                </a:gsLst>
                <a:lin ang="16200000" scaled="1"/>
                <a:tileRect/>
              </a:gradFill>
              <a:ln w="21590"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lnSpc>
                    <a:spcPct val="120000"/>
                  </a:lnSpc>
                  <a:spcBef>
                    <a:spcPct val="50000"/>
                  </a:spcBef>
                  <a:tabLst>
                    <a:tab pos="273050" algn="l"/>
                  </a:tabLst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sp>
          <p:nvSpPr>
            <p:cNvPr id="193" name="TextBox 21"/>
            <p:cNvSpPr txBox="1"/>
            <p:nvPr/>
          </p:nvSpPr>
          <p:spPr>
            <a:xfrm>
              <a:off x="622679" y="4835984"/>
              <a:ext cx="12669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r>
                <a:rPr lang="ja-JP" altLang="en-US" sz="1800" spc="-150" dirty="0" smtClean="0">
                  <a:solidFill>
                    <a:schemeClr val="bg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好循環</a:t>
              </a:r>
              <a:endParaRPr lang="en-US" altLang="ja-JP" sz="1800" spc="-150" dirty="0" smtClean="0">
                <a:solidFill>
                  <a:schemeClr val="bg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lvl="0" algn="ctr">
                <a:defRPr>
                  <a:ea typeface="에스코어 드림 5 Medium"/>
                </a:defRPr>
              </a:pPr>
              <a:r>
                <a:rPr lang="ja-JP" altLang="en-US" spc="-150" dirty="0">
                  <a:solidFill>
                    <a:schemeClr val="bg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構造</a:t>
              </a:r>
              <a:endParaRPr lang="en-US" altLang="ko-KR" sz="1800" spc="-150" dirty="0">
                <a:solidFill>
                  <a:schemeClr val="bg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sp>
          <p:nvSpPr>
            <p:cNvPr id="194" name="원호 22"/>
            <p:cNvSpPr/>
            <p:nvPr/>
          </p:nvSpPr>
          <p:spPr>
            <a:xfrm>
              <a:off x="476071" y="4185708"/>
              <a:ext cx="1827183" cy="1922432"/>
            </a:xfrm>
            <a:prstGeom prst="arc">
              <a:avLst>
                <a:gd name="adj1" fmla="val 17426732"/>
                <a:gd name="adj2" fmla="val 3985112"/>
              </a:avLst>
            </a:prstGeom>
            <a:noFill/>
            <a:ln w="28575" cap="flat">
              <a:gradFill>
                <a:gsLst>
                  <a:gs pos="0">
                    <a:srgbClr val="427CC2"/>
                  </a:gs>
                  <a:gs pos="100000">
                    <a:srgbClr val="315294"/>
                  </a:gs>
                </a:gsLst>
                <a:lin ang="5400000" scaled="1"/>
              </a:gra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crgbClr r="0" g="0" b="0"/>
            </a:fontRef>
          </p:style>
          <p:txBody>
            <a:bodyPr rot="0" vert="horz" wrap="square" lIns="91439" tIns="45719" rIns="91439" bIns="45719" anchor="t">
              <a:noAutofit/>
            </a:bodyPr>
            <a:lstStyle/>
            <a:p>
              <a:pPr marL="0" marR="0" lvl="0" indent="0" algn="l" defTabSz="914400" rtl="0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endParaRPr kumimoji="0" lang="ko-KR" altLang="en-US" sz="1800" b="0" i="0" u="none" strike="noStrike" cap="none" spc="0" normalizeH="0" baseline="0">
                <a:solidFill>
                  <a:srgbClr val="000000"/>
                </a:solidFill>
                <a:effectLst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grpSp>
          <p:nvGrpSpPr>
            <p:cNvPr id="195" name="그룹 23"/>
            <p:cNvGrpSpPr/>
            <p:nvPr/>
          </p:nvGrpSpPr>
          <p:grpSpPr>
            <a:xfrm>
              <a:off x="1885096" y="4315762"/>
              <a:ext cx="201283" cy="201283"/>
              <a:chOff x="-599307" y="2063635"/>
              <a:chExt cx="201283" cy="201283"/>
            </a:xfrm>
          </p:grpSpPr>
          <p:sp>
            <p:nvSpPr>
              <p:cNvPr id="196" name="타원 24"/>
              <p:cNvSpPr/>
              <p:nvPr/>
            </p:nvSpPr>
            <p:spPr>
              <a:xfrm>
                <a:off x="-559250" y="2099750"/>
                <a:ext cx="138022" cy="138022"/>
              </a:xfrm>
              <a:prstGeom prst="ellipse">
                <a:avLst/>
              </a:prstGeom>
              <a:solidFill>
                <a:srgbClr val="315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197" name="타원 25"/>
              <p:cNvSpPr/>
              <p:nvPr/>
            </p:nvSpPr>
            <p:spPr>
              <a:xfrm>
                <a:off x="-599307" y="2063635"/>
                <a:ext cx="201283" cy="201283"/>
              </a:xfrm>
              <a:prstGeom prst="ellipse">
                <a:avLst/>
              </a:prstGeom>
              <a:noFill/>
              <a:ln>
                <a:solidFill>
                  <a:srgbClr val="3152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grpSp>
          <p:nvGrpSpPr>
            <p:cNvPr id="198" name="그룹 26"/>
            <p:cNvGrpSpPr/>
            <p:nvPr/>
          </p:nvGrpSpPr>
          <p:grpSpPr>
            <a:xfrm>
              <a:off x="1845954" y="4779023"/>
              <a:ext cx="534257" cy="1229008"/>
              <a:chOff x="-638448" y="1510408"/>
              <a:chExt cx="534257" cy="1229008"/>
            </a:xfrm>
          </p:grpSpPr>
          <p:sp>
            <p:nvSpPr>
              <p:cNvPr id="199" name="타원 27"/>
              <p:cNvSpPr/>
              <p:nvPr/>
            </p:nvSpPr>
            <p:spPr>
              <a:xfrm>
                <a:off x="-279278" y="1556786"/>
                <a:ext cx="138022" cy="138022"/>
              </a:xfrm>
              <a:prstGeom prst="ellipse">
                <a:avLst/>
              </a:prstGeom>
              <a:solidFill>
                <a:srgbClr val="315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200" name="타원 28"/>
              <p:cNvSpPr/>
              <p:nvPr/>
            </p:nvSpPr>
            <p:spPr>
              <a:xfrm>
                <a:off x="-305473" y="1510408"/>
                <a:ext cx="201283" cy="201283"/>
              </a:xfrm>
              <a:prstGeom prst="ellipse">
                <a:avLst/>
              </a:prstGeom>
              <a:noFill/>
              <a:ln>
                <a:solidFill>
                  <a:srgbClr val="3152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226" name="타원 28"/>
              <p:cNvSpPr/>
              <p:nvPr/>
            </p:nvSpPr>
            <p:spPr>
              <a:xfrm>
                <a:off x="-324683" y="2022663"/>
                <a:ext cx="201283" cy="201283"/>
              </a:xfrm>
              <a:prstGeom prst="ellipse">
                <a:avLst/>
              </a:prstGeom>
              <a:noFill/>
              <a:ln>
                <a:solidFill>
                  <a:srgbClr val="3152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230" name="타원 27"/>
              <p:cNvSpPr/>
              <p:nvPr/>
            </p:nvSpPr>
            <p:spPr>
              <a:xfrm>
                <a:off x="-296086" y="2062071"/>
                <a:ext cx="138022" cy="138022"/>
              </a:xfrm>
              <a:prstGeom prst="ellipse">
                <a:avLst/>
              </a:prstGeom>
              <a:solidFill>
                <a:srgbClr val="315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231" name="타원 27"/>
              <p:cNvSpPr/>
              <p:nvPr/>
            </p:nvSpPr>
            <p:spPr>
              <a:xfrm>
                <a:off x="-605849" y="2575941"/>
                <a:ext cx="138022" cy="138022"/>
              </a:xfrm>
              <a:prstGeom prst="ellipse">
                <a:avLst/>
              </a:prstGeom>
              <a:solidFill>
                <a:srgbClr val="315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235" name="타원 28"/>
              <p:cNvSpPr/>
              <p:nvPr/>
            </p:nvSpPr>
            <p:spPr>
              <a:xfrm>
                <a:off x="-638448" y="2538133"/>
                <a:ext cx="201283" cy="201283"/>
              </a:xfrm>
              <a:prstGeom prst="ellipse">
                <a:avLst/>
              </a:prstGeom>
              <a:noFill/>
              <a:ln>
                <a:solidFill>
                  <a:srgbClr val="3152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sp>
          <p:nvSpPr>
            <p:cNvPr id="201" name="사각형: 둥근 모서리 29"/>
            <p:cNvSpPr/>
            <p:nvPr/>
          </p:nvSpPr>
          <p:spPr>
            <a:xfrm>
              <a:off x="2474565" y="4272270"/>
              <a:ext cx="3643071" cy="317022"/>
            </a:xfrm>
            <a:prstGeom prst="roundRect">
              <a:avLst>
                <a:gd name="adj" fmla="val 50000"/>
              </a:avLst>
            </a:prstGeom>
            <a:solidFill>
              <a:srgbClr val="2A58AC"/>
            </a:solidFill>
            <a:ln>
              <a:noFill/>
            </a:ln>
            <a:effectLst>
              <a:outerShdw dist="25400" dir="5400000" algn="t" rotWithShape="0">
                <a:srgbClr val="1C3B7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200" spc="-15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02" name="TextBox 30"/>
            <p:cNvSpPr txBox="1"/>
            <p:nvPr/>
          </p:nvSpPr>
          <p:spPr>
            <a:xfrm>
              <a:off x="2380318" y="4217483"/>
              <a:ext cx="395720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defTabSz="1036747" latinLnBrk="1">
                <a:lnSpc>
                  <a:spcPct val="150000"/>
                </a:lnSpc>
                <a:defRPr>
                  <a:ea typeface="에스코어 드림 5 Medium"/>
                </a:defRPr>
              </a:pPr>
              <a:r>
                <a:rPr kumimoji="0" lang="ja-JP" altLang="en-US" sz="1400" b="0" i="0" u="none" strike="noStrike" kern="1200" cap="none" spc="-150" normalizeH="0" baseline="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全国初の</a:t>
              </a:r>
              <a:r>
                <a:rPr lang="ja-JP" altLang="en-US" sz="1200" spc="-15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フランチャイズ</a:t>
              </a:r>
              <a:r>
                <a:rPr lang="en-US" altLang="ja-JP" sz="12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ja-JP" altLang="en-US" sz="12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本社</a:t>
              </a:r>
              <a:r>
                <a:rPr lang="en-US" altLang="ja-JP" sz="12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-</a:t>
              </a:r>
              <a:r>
                <a:rPr lang="ja-JP" altLang="en-US" sz="12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加盟店主</a:t>
              </a:r>
              <a:r>
                <a:rPr lang="en-US" altLang="ja-JP" sz="12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  <a:r>
                <a:rPr lang="ja-JP" altLang="en-US" sz="12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型中層構造</a:t>
              </a:r>
              <a:r>
                <a:rPr lang="ja-JP" altLang="en-US" sz="1200" spc="-15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の実現推進</a:t>
              </a:r>
              <a:endParaRPr lang="ko-KR" altLang="en-US" sz="12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</a:endParaRPr>
            </a:p>
          </p:txBody>
        </p:sp>
        <p:sp>
          <p:nvSpPr>
            <p:cNvPr id="203" name="사각형: 둥근 모서리 31"/>
            <p:cNvSpPr/>
            <p:nvPr/>
          </p:nvSpPr>
          <p:spPr>
            <a:xfrm>
              <a:off x="2754794" y="4738283"/>
              <a:ext cx="3048279" cy="317022"/>
            </a:xfrm>
            <a:prstGeom prst="roundRect">
              <a:avLst>
                <a:gd name="adj" fmla="val 50000"/>
              </a:avLst>
            </a:prstGeom>
            <a:solidFill>
              <a:srgbClr val="2A58AC"/>
            </a:solidFill>
            <a:ln>
              <a:noFill/>
            </a:ln>
            <a:effectLst>
              <a:outerShdw dist="25400" dir="5400000" algn="t" rotWithShape="0">
                <a:srgbClr val="1C3B7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200" spc="-15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04" name="TextBox 32"/>
            <p:cNvSpPr txBox="1"/>
            <p:nvPr/>
          </p:nvSpPr>
          <p:spPr>
            <a:xfrm>
              <a:off x="2858906" y="4708602"/>
              <a:ext cx="2794879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defTabSz="1036747" latinLnBrk="1">
                <a:lnSpc>
                  <a:spcPct val="150000"/>
                </a:lnSpc>
                <a:buNone/>
                <a:defRPr>
                  <a:ea typeface="에스코어 드림 5 Medium"/>
                </a:defRPr>
              </a:pPr>
              <a:r>
                <a:rPr kumimoji="0" lang="ja-JP" altLang="en-US" sz="1400" b="0" i="0" u="none" strike="noStrike" kern="1200" cap="none" spc="-150" normalizeH="0" baseline="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前割引</a:t>
              </a:r>
              <a:r>
                <a:rPr kumimoji="0" lang="ja-JP" altLang="en-US" sz="1200" b="0" i="0" u="none" strike="noStrike" kern="1200" cap="none" spc="-150" normalizeH="0" baseline="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加盟店の拡大と</a:t>
              </a:r>
              <a:r>
                <a:rPr kumimoji="0" lang="en-US" altLang="ko-KR" sz="1400" b="0" i="0" u="none" strike="noStrike" kern="1200" cap="none" normalizeH="0" baseline="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QR</a:t>
              </a:r>
              <a:r>
                <a:rPr kumimoji="0" lang="ja-JP" altLang="en-US" sz="1400" b="0" i="0" u="none" strike="noStrike" kern="1200" cap="none" spc="-150" normalizeH="0" baseline="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決済</a:t>
              </a:r>
              <a:r>
                <a:rPr lang="ja-JP" altLang="en-US" sz="1200" spc="-15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の活性化</a:t>
              </a:r>
              <a:endParaRPr lang="ko-KR" altLang="en-US" sz="12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</a:endParaRPr>
            </a:p>
          </p:txBody>
        </p:sp>
        <p:cxnSp>
          <p:nvCxnSpPr>
            <p:cNvPr id="205" name="직선 연결선 33"/>
            <p:cNvCxnSpPr/>
            <p:nvPr/>
          </p:nvCxnSpPr>
          <p:spPr>
            <a:xfrm>
              <a:off x="2095012" y="4422155"/>
              <a:ext cx="370930" cy="0"/>
            </a:xfrm>
            <a:prstGeom prst="line">
              <a:avLst/>
            </a:prstGeom>
            <a:ln w="19050">
              <a:solidFill>
                <a:srgbClr val="3152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직선 연결선 34"/>
            <p:cNvCxnSpPr/>
            <p:nvPr/>
          </p:nvCxnSpPr>
          <p:spPr>
            <a:xfrm>
              <a:off x="2375238" y="4899787"/>
              <a:ext cx="370930" cy="0"/>
            </a:xfrm>
            <a:prstGeom prst="line">
              <a:avLst/>
            </a:prstGeom>
            <a:ln w="19050">
              <a:solidFill>
                <a:srgbClr val="3152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사각형: 둥근 모서리 31"/>
            <p:cNvSpPr/>
            <p:nvPr/>
          </p:nvSpPr>
          <p:spPr>
            <a:xfrm>
              <a:off x="2754795" y="5254141"/>
              <a:ext cx="3395897" cy="317022"/>
            </a:xfrm>
            <a:prstGeom prst="roundRect">
              <a:avLst>
                <a:gd name="adj" fmla="val 50000"/>
              </a:avLst>
            </a:prstGeom>
            <a:solidFill>
              <a:srgbClr val="2A58AC"/>
            </a:solidFill>
            <a:ln>
              <a:noFill/>
            </a:ln>
            <a:effectLst>
              <a:outerShdw dist="25400" dir="5400000" algn="t" rotWithShape="0">
                <a:srgbClr val="1C3B7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200" spc="-15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cxnSp>
          <p:nvCxnSpPr>
            <p:cNvPr id="228" name="직선 연결선 34"/>
            <p:cNvCxnSpPr/>
            <p:nvPr/>
          </p:nvCxnSpPr>
          <p:spPr>
            <a:xfrm>
              <a:off x="2375238" y="5415645"/>
              <a:ext cx="370930" cy="0"/>
            </a:xfrm>
            <a:prstGeom prst="line">
              <a:avLst/>
            </a:prstGeom>
            <a:ln w="19050">
              <a:solidFill>
                <a:srgbClr val="3152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TextBox 32"/>
            <p:cNvSpPr txBox="1"/>
            <p:nvPr/>
          </p:nvSpPr>
          <p:spPr>
            <a:xfrm>
              <a:off x="2790619" y="5233985"/>
              <a:ext cx="34385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defTabSz="1036747" latinLnBrk="1">
                <a:lnSpc>
                  <a:spcPct val="150000"/>
                </a:lnSpc>
                <a:buNone/>
                <a:defRPr>
                  <a:ea typeface="에스코어 드림 5 Medium"/>
                </a:defRPr>
              </a:pPr>
              <a:r>
                <a:rPr lang="ja-JP" altLang="en-US" sz="1200" spc="-150" dirty="0" smtClean="0">
                  <a:ln w="9525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非割引チャージ限度額の増額による域内経済循環の活性化</a:t>
              </a:r>
              <a:endParaRPr lang="ko-KR" altLang="en-US" sz="1200" spc="-150" dirty="0">
                <a:ln w="9525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32" name="사각형: 둥근 모서리 31"/>
            <p:cNvSpPr/>
            <p:nvPr/>
          </p:nvSpPr>
          <p:spPr>
            <a:xfrm>
              <a:off x="2428223" y="5764409"/>
              <a:ext cx="3061388" cy="317022"/>
            </a:xfrm>
            <a:prstGeom prst="roundRect">
              <a:avLst>
                <a:gd name="adj" fmla="val 50000"/>
              </a:avLst>
            </a:prstGeom>
            <a:solidFill>
              <a:srgbClr val="2A58AC"/>
            </a:solidFill>
            <a:ln>
              <a:noFill/>
            </a:ln>
            <a:effectLst>
              <a:outerShdw dist="25400" dir="5400000" algn="t" rotWithShape="0">
                <a:srgbClr val="1C3B7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 sz="1200" spc="-15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cxnSp>
          <p:nvCxnSpPr>
            <p:cNvPr id="233" name="직선 연결선 34"/>
            <p:cNvCxnSpPr/>
            <p:nvPr/>
          </p:nvCxnSpPr>
          <p:spPr>
            <a:xfrm>
              <a:off x="2048667" y="5925913"/>
              <a:ext cx="370930" cy="0"/>
            </a:xfrm>
            <a:prstGeom prst="line">
              <a:avLst/>
            </a:prstGeom>
            <a:ln w="19050">
              <a:solidFill>
                <a:srgbClr val="3152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32"/>
            <p:cNvSpPr txBox="1"/>
            <p:nvPr/>
          </p:nvSpPr>
          <p:spPr>
            <a:xfrm>
              <a:off x="2541863" y="5744253"/>
              <a:ext cx="31942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defTabSz="1036747" latinLnBrk="1">
                <a:lnSpc>
                  <a:spcPct val="150000"/>
                </a:lnSpc>
                <a:defRPr>
                  <a:ea typeface="에스코어 드림 5 Medium"/>
                </a:defRPr>
              </a:pPr>
              <a:r>
                <a:rPr lang="ja-JP" altLang="en-US" sz="1200" spc="-150" dirty="0" smtClean="0">
                  <a:ln w="9525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事業</a:t>
              </a:r>
              <a:r>
                <a:rPr lang="ja-JP" altLang="en-US" sz="1200" spc="-150" dirty="0">
                  <a:ln w="9525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運営方式の多様化</a:t>
              </a:r>
              <a:r>
                <a:rPr lang="en-US" altLang="ja-JP" sz="1200" spc="-150" dirty="0">
                  <a:ln w="9525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ja-JP" altLang="en-US" sz="1200" spc="-150" dirty="0">
                  <a:ln w="9525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疎外業種支援イベントなど</a:t>
              </a:r>
              <a:r>
                <a:rPr lang="en-US" altLang="ja-JP" sz="1200" spc="-150" dirty="0" smtClean="0">
                  <a:ln w="9525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lt1"/>
                  </a:solidFill>
                  <a:effectLst>
                    <a:outerShdw blurRad="76200" dist="76200" dir="2700000" algn="ctr" rotWithShape="0">
                      <a:srgbClr val="000000">
                        <a:alpha val="5000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  <a:endParaRPr lang="ko-KR" altLang="en-US" sz="1200" spc="-150" dirty="0">
                <a:ln w="9525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grpSp>
        <p:nvGrpSpPr>
          <p:cNvPr id="236" name="그룹 235"/>
          <p:cNvGrpSpPr/>
          <p:nvPr/>
        </p:nvGrpSpPr>
        <p:grpSpPr>
          <a:xfrm>
            <a:off x="609843" y="5287092"/>
            <a:ext cx="1410706" cy="1410706"/>
            <a:chOff x="746663" y="2760381"/>
            <a:chExt cx="3119716" cy="3119716"/>
          </a:xfrm>
        </p:grpSpPr>
        <p:sp>
          <p:nvSpPr>
            <p:cNvPr id="237" name="타원 2"/>
            <p:cNvSpPr/>
            <p:nvPr/>
          </p:nvSpPr>
          <p:spPr>
            <a:xfrm>
              <a:off x="746663" y="2760381"/>
              <a:ext cx="3119716" cy="311971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1"/>
            </a:gra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38" name="타원 3"/>
            <p:cNvSpPr/>
            <p:nvPr/>
          </p:nvSpPr>
          <p:spPr>
            <a:xfrm>
              <a:off x="953346" y="2967067"/>
              <a:ext cx="2706348" cy="2706345"/>
            </a:xfrm>
            <a:prstGeom prst="ellipse">
              <a:avLst/>
            </a:prstGeom>
            <a:gradFill flip="none" rotWithShape="1">
              <a:gsLst>
                <a:gs pos="16000">
                  <a:srgbClr val="7BC1F6"/>
                </a:gs>
                <a:gs pos="77000">
                  <a:srgbClr val="4583CA"/>
                </a:gs>
              </a:gsLst>
              <a:lin ang="5400000" scaled="1"/>
              <a:tileRect/>
            </a:gradFill>
            <a:ln w="1524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defTabSz="913814">
                <a:lnSpc>
                  <a:spcPct val="120000"/>
                </a:lnSpc>
                <a:spcBef>
                  <a:spcPct val="50000"/>
                </a:spcBef>
                <a:tabLst>
                  <a:tab pos="273050" algn="l"/>
                </a:tabLst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39" name="TextBox 4"/>
          <p:cNvSpPr txBox="1"/>
          <p:nvPr/>
        </p:nvSpPr>
        <p:spPr>
          <a:xfrm>
            <a:off x="675965" y="5692273"/>
            <a:ext cx="1266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lang="ja-JP" altLang="en-US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75000"/>
                      <a:lumOff val="25000"/>
                      <a:alpha val="43000"/>
                    </a:scheme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持続可能な</a:t>
            </a:r>
            <a:endParaRPr lang="en-US" altLang="ja-JP" sz="1800" spc="-150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75000"/>
                    <a:lumOff val="25000"/>
                    <a:alpha val="43000"/>
                  </a:scheme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>
              <a:defRPr>
                <a:ea typeface="에스코어 드림 5 Medium"/>
              </a:defRPr>
            </a:pPr>
            <a:r>
              <a:rPr lang="ja-JP" altLang="en-US" sz="1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75000"/>
                      <a:lumOff val="25000"/>
                      <a:alpha val="43000"/>
                    </a:scheme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恩恵</a:t>
            </a:r>
            <a:endParaRPr lang="ko-KR" altLang="en-US" sz="1800" spc="-15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75000"/>
                    <a:lumOff val="25000"/>
                    <a:alpha val="43000"/>
                  </a:scheme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240" name="원호 239"/>
          <p:cNvSpPr/>
          <p:nvPr/>
        </p:nvSpPr>
        <p:spPr>
          <a:xfrm>
            <a:off x="529797" y="5055791"/>
            <a:ext cx="1827183" cy="1922432"/>
          </a:xfrm>
          <a:prstGeom prst="arc">
            <a:avLst>
              <a:gd name="adj1" fmla="val 17426732"/>
              <a:gd name="adj2" fmla="val 3985112"/>
            </a:avLst>
          </a:prstGeom>
          <a:noFill/>
          <a:ln w="28575" cap="flat">
            <a:gradFill>
              <a:gsLst>
                <a:gs pos="0">
                  <a:srgbClr val="79BEF4"/>
                </a:gs>
                <a:gs pos="100000">
                  <a:srgbClr val="4583CA"/>
                </a:gs>
              </a:gsLst>
              <a:lin ang="5400000" scaled="1"/>
            </a:gra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91439" tIns="45719" rIns="91439" bIns="45719" anchor="t">
            <a:noAutofit/>
          </a:bodyPr>
          <a:lstStyle/>
          <a:p>
            <a:pPr marL="0" marR="0" lvl="0" indent="0" algn="l" defTabSz="914400" rtl="0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endParaRPr kumimoji="0" lang="ko-KR" altLang="en-US" sz="1800" b="0" i="0" u="none" strike="noStrike" cap="none" spc="0" normalizeH="0" baseline="0">
              <a:solidFill>
                <a:srgbClr val="000000"/>
              </a:solidFill>
              <a:effectLst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241" name="그룹 240"/>
          <p:cNvGrpSpPr/>
          <p:nvPr/>
        </p:nvGrpSpPr>
        <p:grpSpPr>
          <a:xfrm>
            <a:off x="1878762" y="5145563"/>
            <a:ext cx="201283" cy="201283"/>
            <a:chOff x="-425571" y="2283125"/>
            <a:chExt cx="201283" cy="201283"/>
          </a:xfrm>
        </p:grpSpPr>
        <p:sp>
          <p:nvSpPr>
            <p:cNvPr id="242" name="타원 7"/>
            <p:cNvSpPr/>
            <p:nvPr/>
          </p:nvSpPr>
          <p:spPr>
            <a:xfrm>
              <a:off x="-385315" y="2323381"/>
              <a:ext cx="138022" cy="138022"/>
            </a:xfrm>
            <a:prstGeom prst="ellipse">
              <a:avLst/>
            </a:prstGeom>
            <a:solidFill>
              <a:srgbClr val="7BC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43" name="타원 8"/>
            <p:cNvSpPr/>
            <p:nvPr/>
          </p:nvSpPr>
          <p:spPr>
            <a:xfrm>
              <a:off x="-425571" y="2283125"/>
              <a:ext cx="201283" cy="201283"/>
            </a:xfrm>
            <a:prstGeom prst="ellipse">
              <a:avLst/>
            </a:prstGeom>
            <a:noFill/>
            <a:ln>
              <a:solidFill>
                <a:srgbClr val="7BC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47" name="사각형: 둥근 모서리 12"/>
          <p:cNvSpPr/>
          <p:nvPr/>
        </p:nvSpPr>
        <p:spPr>
          <a:xfrm>
            <a:off x="2468002" y="4866002"/>
            <a:ext cx="3291987" cy="618245"/>
          </a:xfrm>
          <a:prstGeom prst="roundRect">
            <a:avLst>
              <a:gd name="adj" fmla="val 50000"/>
            </a:avLst>
          </a:prstGeom>
          <a:solidFill>
            <a:srgbClr val="149FDB"/>
          </a:solidFill>
          <a:ln>
            <a:noFill/>
          </a:ln>
          <a:effectLst>
            <a:outerShdw dist="25400" dir="5400000" algn="t" rotWithShape="0">
              <a:srgbClr val="1C3B7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 sz="1200" spc="-15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48" name="TextBox 13"/>
          <p:cNvSpPr txBox="1"/>
          <p:nvPr/>
        </p:nvSpPr>
        <p:spPr>
          <a:xfrm>
            <a:off x="2621522" y="4844876"/>
            <a:ext cx="330066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1036747" latinLnBrk="1">
              <a:lnSpc>
                <a:spcPct val="150000"/>
              </a:lnSpc>
              <a:buNone/>
              <a:defRPr>
                <a:ea typeface="에스코어 드림 5 Medium"/>
              </a:defRPr>
            </a:pPr>
            <a:r>
              <a:rPr kumimoji="0" lang="ko-KR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rPr>
              <a:t>동백전</a:t>
            </a:r>
            <a:r>
              <a:rPr kumimoji="0" lang="ko-KR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kumimoji="0" lang="ja-JP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プラットフォーム</a:t>
            </a:r>
            <a:endParaRPr kumimoji="0" lang="en-US" altLang="ja-JP" sz="1200" b="0" i="0" u="none" strike="noStrike" kern="1200" cap="none" spc="-150" normalizeH="0" baseline="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lvl="0" indent="0" algn="just" defTabSz="1036747" latinLnBrk="1">
              <a:lnSpc>
                <a:spcPct val="150000"/>
              </a:lnSpc>
              <a:buNone/>
              <a:defRPr>
                <a:ea typeface="에스코어 드림 5 Medium"/>
              </a:defRPr>
            </a:pPr>
            <a:r>
              <a:rPr kumimoji="0" lang="ko-KR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ja-JP" altLang="en-US" sz="14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対</a:t>
            </a:r>
            <a:r>
              <a:rPr kumimoji="0" lang="ja-JP" altLang="en-US" sz="14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市民利便性増進性増進モデル事業</a:t>
            </a:r>
            <a:r>
              <a:rPr kumimoji="0" lang="ja-JP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施行</a:t>
            </a:r>
            <a:endParaRPr lang="ko-KR" altLang="en-US" sz="1200" spc="-15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에스코어 드림 5 Medium"/>
            </a:endParaRPr>
          </a:p>
        </p:txBody>
      </p:sp>
      <p:cxnSp>
        <p:nvCxnSpPr>
          <p:cNvPr id="251" name="직선 연결선 16"/>
          <p:cNvCxnSpPr/>
          <p:nvPr/>
        </p:nvCxnSpPr>
        <p:spPr>
          <a:xfrm>
            <a:off x="2088678" y="5251955"/>
            <a:ext cx="370930" cy="0"/>
          </a:xfrm>
          <a:prstGeom prst="line">
            <a:avLst/>
          </a:prstGeom>
          <a:ln w="19050">
            <a:solidFill>
              <a:srgbClr val="7BC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그룹 252"/>
          <p:cNvGrpSpPr/>
          <p:nvPr/>
        </p:nvGrpSpPr>
        <p:grpSpPr>
          <a:xfrm>
            <a:off x="2239414" y="5822181"/>
            <a:ext cx="201283" cy="201283"/>
            <a:chOff x="-401758" y="2687937"/>
            <a:chExt cx="201283" cy="201283"/>
          </a:xfrm>
        </p:grpSpPr>
        <p:sp>
          <p:nvSpPr>
            <p:cNvPr id="254" name="타원 10"/>
            <p:cNvSpPr/>
            <p:nvPr/>
          </p:nvSpPr>
          <p:spPr>
            <a:xfrm>
              <a:off x="-365074" y="2719858"/>
              <a:ext cx="138022" cy="138022"/>
            </a:xfrm>
            <a:prstGeom prst="ellipse">
              <a:avLst/>
            </a:prstGeom>
            <a:solidFill>
              <a:srgbClr val="7BC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55" name="타원 11"/>
            <p:cNvSpPr/>
            <p:nvPr/>
          </p:nvSpPr>
          <p:spPr>
            <a:xfrm>
              <a:off x="-401758" y="2687937"/>
              <a:ext cx="201283" cy="201283"/>
            </a:xfrm>
            <a:prstGeom prst="ellipse">
              <a:avLst/>
            </a:prstGeom>
            <a:noFill/>
            <a:ln>
              <a:solidFill>
                <a:srgbClr val="7BC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56" name="사각형: 둥근 모서리 14"/>
          <p:cNvSpPr/>
          <p:nvPr/>
        </p:nvSpPr>
        <p:spPr>
          <a:xfrm>
            <a:off x="2820260" y="5636399"/>
            <a:ext cx="3062114" cy="617199"/>
          </a:xfrm>
          <a:prstGeom prst="roundRect">
            <a:avLst>
              <a:gd name="adj" fmla="val 50000"/>
            </a:avLst>
          </a:prstGeom>
          <a:solidFill>
            <a:srgbClr val="149FDB"/>
          </a:solidFill>
          <a:ln>
            <a:noFill/>
          </a:ln>
          <a:effectLst>
            <a:outerShdw dist="25400" dir="5400000" algn="t" rotWithShape="0">
              <a:srgbClr val="1C3B7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 sz="1200" spc="-15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57" name="TextBox 15"/>
          <p:cNvSpPr txBox="1"/>
          <p:nvPr/>
        </p:nvSpPr>
        <p:spPr>
          <a:xfrm>
            <a:off x="2999732" y="5630007"/>
            <a:ext cx="2544244" cy="630942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lvl="0" algn="just" defTabSz="1036747" latinLnBrk="1">
              <a:defRPr/>
            </a:pPr>
            <a:r>
              <a:rPr lang="ja-JP" altLang="en-US" sz="14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付加</a:t>
            </a:r>
            <a:r>
              <a:rPr lang="ja-JP" altLang="en-US" sz="14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サービスの連携</a:t>
            </a:r>
            <a:r>
              <a:rPr lang="en-US" altLang="ja-JP" sz="14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·</a:t>
            </a:r>
            <a:r>
              <a:rPr lang="ja-JP" altLang="en-US" sz="14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拡大</a:t>
            </a:r>
            <a:endParaRPr lang="en-US" altLang="ko-KR" sz="140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171450" lvl="0" indent="-171450" algn="just" defTabSz="1036747" latinLnBrk="1">
              <a:buFontTx/>
              <a:buChar char="-"/>
              <a:defRPr/>
            </a:pP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モ</a:t>
            </a: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ー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ル</a:t>
            </a: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・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トン</a:t>
            </a: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・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タ</a:t>
            </a: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クシ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ー</a:t>
            </a: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・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寄附サービス</a:t>
            </a:r>
            <a:endParaRPr lang="en-US" altLang="ja-JP" sz="1050" spc="-100" dirty="0" smtClean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just" defTabSz="1036747" latinLnBrk="1">
              <a:defRPr/>
            </a:pP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r>
              <a:rPr lang="en-US" altLang="ko-KR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一般決済</a:t>
            </a:r>
            <a:r>
              <a:rPr lang="en-US" altLang="ko-KR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050" spc="-10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・デ</a:t>
            </a:r>
            <a:r>
              <a:rPr lang="ja-JP" altLang="en-US" sz="1050" spc="-10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ータ</a:t>
            </a:r>
            <a:endParaRPr lang="ko-KR" altLang="en-US" sz="1050" spc="-10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에스코어 드림 5 Medium"/>
            </a:endParaRPr>
          </a:p>
        </p:txBody>
      </p:sp>
      <p:cxnSp>
        <p:nvCxnSpPr>
          <p:cNvPr id="258" name="직선 연결선 17"/>
          <p:cNvCxnSpPr/>
          <p:nvPr/>
        </p:nvCxnSpPr>
        <p:spPr>
          <a:xfrm>
            <a:off x="2449330" y="5942945"/>
            <a:ext cx="370930" cy="0"/>
          </a:xfrm>
          <a:prstGeom prst="line">
            <a:avLst/>
          </a:prstGeom>
          <a:ln w="19050">
            <a:solidFill>
              <a:srgbClr val="7BC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그룹 258"/>
          <p:cNvGrpSpPr/>
          <p:nvPr/>
        </p:nvGrpSpPr>
        <p:grpSpPr>
          <a:xfrm>
            <a:off x="2026689" y="6573356"/>
            <a:ext cx="201283" cy="201283"/>
            <a:chOff x="-425571" y="2283125"/>
            <a:chExt cx="201283" cy="201283"/>
          </a:xfrm>
        </p:grpSpPr>
        <p:sp>
          <p:nvSpPr>
            <p:cNvPr id="260" name="타원 10"/>
            <p:cNvSpPr/>
            <p:nvPr/>
          </p:nvSpPr>
          <p:spPr>
            <a:xfrm>
              <a:off x="-385315" y="2323381"/>
              <a:ext cx="138022" cy="138022"/>
            </a:xfrm>
            <a:prstGeom prst="ellipse">
              <a:avLst/>
            </a:prstGeom>
            <a:solidFill>
              <a:srgbClr val="7BC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61" name="타원 11"/>
            <p:cNvSpPr/>
            <p:nvPr/>
          </p:nvSpPr>
          <p:spPr>
            <a:xfrm>
              <a:off x="-425571" y="2283125"/>
              <a:ext cx="201283" cy="201283"/>
            </a:xfrm>
            <a:prstGeom prst="ellipse">
              <a:avLst/>
            </a:prstGeom>
            <a:noFill/>
            <a:ln>
              <a:solidFill>
                <a:srgbClr val="7BC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62" name="사각형: 둥근 모서리 14"/>
          <p:cNvSpPr/>
          <p:nvPr/>
        </p:nvSpPr>
        <p:spPr>
          <a:xfrm>
            <a:off x="2616161" y="6536080"/>
            <a:ext cx="3222122" cy="608840"/>
          </a:xfrm>
          <a:prstGeom prst="roundRect">
            <a:avLst>
              <a:gd name="adj" fmla="val 50000"/>
            </a:avLst>
          </a:prstGeom>
          <a:solidFill>
            <a:srgbClr val="149FDB"/>
          </a:solidFill>
          <a:ln>
            <a:noFill/>
          </a:ln>
          <a:effectLst>
            <a:outerShdw dist="25400" dir="5400000" algn="t" rotWithShape="0">
              <a:srgbClr val="1C3B7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 sz="1200" spc="-15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63" name="TextBox 15"/>
          <p:cNvSpPr txBox="1"/>
          <p:nvPr/>
        </p:nvSpPr>
        <p:spPr>
          <a:xfrm>
            <a:off x="2762782" y="6487053"/>
            <a:ext cx="30841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1036747" latinLnBrk="1">
              <a:lnSpc>
                <a:spcPct val="150000"/>
              </a:lnSpc>
              <a:buNone/>
              <a:defRPr>
                <a:ea typeface="에스코어 드림 5 Medium"/>
              </a:defRPr>
            </a:pPr>
            <a:r>
              <a:rPr kumimoji="0" lang="ja-JP" altLang="en-US" sz="14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観光</a:t>
            </a:r>
            <a:r>
              <a:rPr kumimoji="0" lang="ja-JP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商品券</a:t>
            </a:r>
            <a:r>
              <a:rPr lang="ja-JP" altLang="en-US" sz="12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の拡大</a:t>
            </a:r>
            <a:r>
              <a:rPr lang="ja-JP" altLang="en-US" sz="1200" spc="-150" dirty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、</a:t>
            </a:r>
            <a:r>
              <a:rPr lang="ja-JP" altLang="en-US" sz="14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公共交通機関</a:t>
            </a:r>
            <a:r>
              <a:rPr lang="ja-JP" altLang="en-US" sz="1200" spc="-15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商品の開発</a:t>
            </a:r>
            <a:endParaRPr lang="en-US" altLang="ko-KR" sz="1200" spc="-15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lvl="0" indent="0" algn="just" defTabSz="1036747" latinLnBrk="1">
              <a:lnSpc>
                <a:spcPct val="150000"/>
              </a:lnSpc>
              <a:buNone/>
              <a:defRPr>
                <a:ea typeface="에스코어 드림 5 Medium"/>
              </a:defRPr>
            </a:pPr>
            <a:r>
              <a:rPr kumimoji="0" lang="ja-JP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政策発行</a:t>
            </a:r>
            <a:r>
              <a:rPr kumimoji="0" lang="ja-JP" altLang="en-US" sz="14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法人の販売</a:t>
            </a:r>
            <a:r>
              <a:rPr kumimoji="0" lang="ja-JP" altLang="en-US" sz="1200" b="0" i="0" u="none" strike="noStrike" kern="1200" cap="none" spc="-150" normalizeH="0" baseline="0" dirty="0" smtClean="0">
                <a:ln w="9525" cap="flat" cmpd="sng" algn="ctr">
                  <a:solidFill>
                    <a:srgbClr val="FFE45F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lt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拡大</a:t>
            </a:r>
            <a:endParaRPr lang="ko-KR" altLang="en-US" sz="1200" spc="-150" dirty="0">
              <a:ln w="9525" cap="flat" cmpd="sng" algn="ctr">
                <a:solidFill>
                  <a:srgbClr val="FFE45F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lt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BIZ UDGothic" panose="020B0400000000000000" pitchFamily="33" charset="-128"/>
              <a:ea typeface="에스코어 드림 5 Medium"/>
            </a:endParaRPr>
          </a:p>
        </p:txBody>
      </p:sp>
      <p:cxnSp>
        <p:nvCxnSpPr>
          <p:cNvPr id="264" name="직선 연결선 17"/>
          <p:cNvCxnSpPr/>
          <p:nvPr/>
        </p:nvCxnSpPr>
        <p:spPr>
          <a:xfrm>
            <a:off x="2236605" y="6694120"/>
            <a:ext cx="370930" cy="0"/>
          </a:xfrm>
          <a:prstGeom prst="line">
            <a:avLst/>
          </a:prstGeom>
          <a:ln w="19050">
            <a:solidFill>
              <a:srgbClr val="7BC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D0AD118-7DD3-FA9E-F4B5-2A343DD9C97E}"/>
              </a:ext>
            </a:extLst>
          </p:cNvPr>
          <p:cNvGrpSpPr/>
          <p:nvPr/>
        </p:nvGrpSpPr>
        <p:grpSpPr>
          <a:xfrm>
            <a:off x="8693150" y="1603920"/>
            <a:ext cx="1238249" cy="2285182"/>
            <a:chOff x="3828885" y="710766"/>
            <a:chExt cx="3123740" cy="5764849"/>
          </a:xfrm>
        </p:grpSpPr>
        <p:sp>
          <p:nvSpPr>
            <p:cNvPr id="15" name="모서리가 둥근 직사각형 46">
              <a:extLst>
                <a:ext uri="{FF2B5EF4-FFF2-40B4-BE49-F238E27FC236}">
                  <a16:creationId xmlns:a16="http://schemas.microsoft.com/office/drawing/2014/main" id="{194E010C-3E32-F4A5-96C7-BDAF8AB98E6D}"/>
                </a:ext>
              </a:extLst>
            </p:cNvPr>
            <p:cNvSpPr/>
            <p:nvPr/>
          </p:nvSpPr>
          <p:spPr>
            <a:xfrm>
              <a:off x="4004617" y="5293100"/>
              <a:ext cx="2797963" cy="792302"/>
            </a:xfrm>
            <a:prstGeom prst="roundRect">
              <a:avLst>
                <a:gd name="adj" fmla="val 6912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C2AA649-D3BF-04E3-6EF2-844B9BAED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617" y="730745"/>
              <a:ext cx="2730995" cy="501573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73BC88D3-34E0-B6E2-72DB-74D9C0AF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6273" y="6097495"/>
              <a:ext cx="2797962" cy="369834"/>
            </a:xfrm>
            <a:prstGeom prst="rect">
              <a:avLst/>
            </a:prstGeom>
          </p:spPr>
        </p:pic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53A3C489-5431-7F8D-A216-8BC5BE21B900}"/>
                </a:ext>
              </a:extLst>
            </p:cNvPr>
            <p:cNvSpPr/>
            <p:nvPr/>
          </p:nvSpPr>
          <p:spPr>
            <a:xfrm>
              <a:off x="3996020" y="3035425"/>
              <a:ext cx="2797963" cy="2219322"/>
            </a:xfrm>
            <a:prstGeom prst="roundRect">
              <a:avLst>
                <a:gd name="adj" fmla="val 6912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D72250-B8A0-D69E-5D06-3ACFF449638D}"/>
                </a:ext>
              </a:extLst>
            </p:cNvPr>
            <p:cNvSpPr txBox="1"/>
            <p:nvPr/>
          </p:nvSpPr>
          <p:spPr>
            <a:xfrm>
              <a:off x="4560329" y="4902734"/>
              <a:ext cx="961568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공지사항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0A360D-0008-6D02-F4E7-EA122C38F526}"/>
                </a:ext>
              </a:extLst>
            </p:cNvPr>
            <p:cNvSpPr txBox="1"/>
            <p:nvPr/>
          </p:nvSpPr>
          <p:spPr>
            <a:xfrm>
              <a:off x="3828885" y="4903607"/>
              <a:ext cx="1032146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매장 안내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2624F3-0E53-029F-B66E-D55F6E00A31A}"/>
                </a:ext>
              </a:extLst>
            </p:cNvPr>
            <p:cNvSpPr txBox="1"/>
            <p:nvPr/>
          </p:nvSpPr>
          <p:spPr>
            <a:xfrm>
              <a:off x="5967982" y="4920849"/>
              <a:ext cx="950349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고객센터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DB46D3-1050-706D-B14A-F3E524094DA4}"/>
                </a:ext>
              </a:extLst>
            </p:cNvPr>
            <p:cNvSpPr txBox="1"/>
            <p:nvPr/>
          </p:nvSpPr>
          <p:spPr>
            <a:xfrm>
              <a:off x="5343029" y="4924131"/>
              <a:ext cx="763576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이벤트</a:t>
              </a: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6A6518CE-9F0D-C520-BFCB-8A9B732F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7390" y1="15702" x2="47390" y2="15702"/>
                          <a14:foregroundMark x1="66265" y1="7851" x2="66265" y2="7851"/>
                          <a14:foregroundMark x1="80321" y1="14050" x2="80321" y2="14050"/>
                          <a14:foregroundMark x1="88353" y1="33471" x2="88353" y2="33471"/>
                          <a14:foregroundMark x1="83534" y1="50826" x2="83534" y2="508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21273" y="4519893"/>
              <a:ext cx="520910" cy="522175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32CF296E-C891-0829-2D1B-BE3C580D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39579" y="4616307"/>
              <a:ext cx="361501" cy="34656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EDEAA2D3-5A7C-0B6F-29BB-3F95CB3D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98586" y="4546247"/>
              <a:ext cx="470956" cy="4455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68BF91-F125-784C-5CAF-64FF83C7EF80}"/>
                </a:ext>
              </a:extLst>
            </p:cNvPr>
            <p:cNvSpPr txBox="1"/>
            <p:nvPr/>
          </p:nvSpPr>
          <p:spPr>
            <a:xfrm>
              <a:off x="6015492" y="3462199"/>
              <a:ext cx="748005" cy="3882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컴포즈커피</a:t>
              </a:r>
            </a:p>
          </p:txBody>
        </p: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6D12F2C8-DD5B-A469-25A5-F6602D7BE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11489" y="4528628"/>
              <a:ext cx="452671" cy="480833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D9A8F29A-7083-3323-9E63-54787203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35" y="859838"/>
              <a:ext cx="2257740" cy="438211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7AA14C7-4425-023A-10AB-1E2E58F22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677" y="3043842"/>
              <a:ext cx="384775" cy="42658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A8BC34-0A4C-4D57-3EB7-DEC2961C299C}"/>
                </a:ext>
              </a:extLst>
            </p:cNvPr>
            <p:cNvSpPr txBox="1"/>
            <p:nvPr/>
          </p:nvSpPr>
          <p:spPr>
            <a:xfrm>
              <a:off x="3971847" y="3454469"/>
              <a:ext cx="763576" cy="3882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텐퍼센트커피</a:t>
              </a:r>
              <a:endParaRPr lang="en-US" altLang="ko-KR" sz="200" dirty="0"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660F8ED4-1280-8DC1-12E6-C8D203FF4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724" y="3134232"/>
              <a:ext cx="548326" cy="23989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E81838F5-27E9-94EE-D3E6-94DCDF781488}"/>
                </a:ext>
              </a:extLst>
            </p:cNvPr>
            <p:cNvSpPr txBox="1"/>
            <p:nvPr/>
          </p:nvSpPr>
          <p:spPr>
            <a:xfrm>
              <a:off x="4583192" y="3454184"/>
              <a:ext cx="763576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불막열삼</a:t>
              </a:r>
              <a:endParaRPr lang="en-US" altLang="ko-KR" sz="200" dirty="0"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3757BD3-5946-D0D8-7881-BA1213EB8DDA}"/>
                </a:ext>
              </a:extLst>
            </p:cNvPr>
            <p:cNvSpPr txBox="1"/>
            <p:nvPr/>
          </p:nvSpPr>
          <p:spPr>
            <a:xfrm>
              <a:off x="5279028" y="3453268"/>
              <a:ext cx="763576" cy="3882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" dirty="0"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하나돈까스</a:t>
              </a:r>
              <a:endParaRPr lang="en-US" altLang="ko-KR" sz="200" dirty="0"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sp>
          <p:nvSpPr>
            <p:cNvPr id="244" name="타원 243">
              <a:extLst>
                <a:ext uri="{FF2B5EF4-FFF2-40B4-BE49-F238E27FC236}">
                  <a16:creationId xmlns:a16="http://schemas.microsoft.com/office/drawing/2014/main" id="{6C724A36-3AE6-084B-8188-44EB610E346F}"/>
                </a:ext>
              </a:extLst>
            </p:cNvPr>
            <p:cNvSpPr/>
            <p:nvPr/>
          </p:nvSpPr>
          <p:spPr>
            <a:xfrm>
              <a:off x="6218960" y="2662853"/>
              <a:ext cx="77869" cy="8495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245" name="타원 244">
              <a:extLst>
                <a:ext uri="{FF2B5EF4-FFF2-40B4-BE49-F238E27FC236}">
                  <a16:creationId xmlns:a16="http://schemas.microsoft.com/office/drawing/2014/main" id="{EED1CB39-967B-8A75-F75A-5C55DEFC3843}"/>
                </a:ext>
              </a:extLst>
            </p:cNvPr>
            <p:cNvSpPr/>
            <p:nvPr/>
          </p:nvSpPr>
          <p:spPr>
            <a:xfrm>
              <a:off x="6331799" y="2662852"/>
              <a:ext cx="77869" cy="849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246" name="타원 245">
              <a:extLst>
                <a:ext uri="{FF2B5EF4-FFF2-40B4-BE49-F238E27FC236}">
                  <a16:creationId xmlns:a16="http://schemas.microsoft.com/office/drawing/2014/main" id="{830B7E71-A5D9-D476-13F0-A7F85DE7E25C}"/>
                </a:ext>
              </a:extLst>
            </p:cNvPr>
            <p:cNvSpPr/>
            <p:nvPr/>
          </p:nvSpPr>
          <p:spPr>
            <a:xfrm>
              <a:off x="6444638" y="2661233"/>
              <a:ext cx="77869" cy="849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249" name="타원 248">
              <a:extLst>
                <a:ext uri="{FF2B5EF4-FFF2-40B4-BE49-F238E27FC236}">
                  <a16:creationId xmlns:a16="http://schemas.microsoft.com/office/drawing/2014/main" id="{E5BB69C5-ABE9-D386-E5B5-F45C48FCE0AC}"/>
                </a:ext>
              </a:extLst>
            </p:cNvPr>
            <p:cNvSpPr/>
            <p:nvPr/>
          </p:nvSpPr>
          <p:spPr>
            <a:xfrm>
              <a:off x="6551247" y="2660320"/>
              <a:ext cx="77869" cy="849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pic>
          <p:nvPicPr>
            <p:cNvPr id="250" name="그림 249">
              <a:extLst>
                <a:ext uri="{FF2B5EF4-FFF2-40B4-BE49-F238E27FC236}">
                  <a16:creationId xmlns:a16="http://schemas.microsoft.com/office/drawing/2014/main" id="{15E8D821-6C20-B8B3-D582-A6BF64494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61" y="1502015"/>
              <a:ext cx="2801121" cy="1502527"/>
            </a:xfrm>
            <a:prstGeom prst="rect">
              <a:avLst/>
            </a:prstGeom>
          </p:spPr>
        </p:pic>
        <p:sp>
          <p:nvSpPr>
            <p:cNvPr id="252" name="직사각형 251">
              <a:extLst>
                <a:ext uri="{FF2B5EF4-FFF2-40B4-BE49-F238E27FC236}">
                  <a16:creationId xmlns:a16="http://schemas.microsoft.com/office/drawing/2014/main" id="{742D88F1-2EF1-11A8-2C87-AB79E162663C}"/>
                </a:ext>
              </a:extLst>
            </p:cNvPr>
            <p:cNvSpPr/>
            <p:nvPr/>
          </p:nvSpPr>
          <p:spPr>
            <a:xfrm>
              <a:off x="3937192" y="710766"/>
              <a:ext cx="2923939" cy="57648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92C0C355-1630-154D-F985-6C88931F2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910" y="3093335"/>
              <a:ext cx="648438" cy="288611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694E0BB9-5679-C202-17F4-1DB9C0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74" y="3112841"/>
              <a:ext cx="730508" cy="243503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B0788241-6F9C-9C14-055A-39574440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19910" y="5313869"/>
              <a:ext cx="2370272" cy="732342"/>
            </a:xfrm>
            <a:prstGeom prst="rect">
              <a:avLst/>
            </a:prstGeom>
          </p:spPr>
        </p:pic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DFABBE00-9683-86F0-3318-06DAE1B34E9E}"/>
                </a:ext>
              </a:extLst>
            </p:cNvPr>
            <p:cNvGrpSpPr/>
            <p:nvPr/>
          </p:nvGrpSpPr>
          <p:grpSpPr>
            <a:xfrm>
              <a:off x="4007014" y="3860571"/>
              <a:ext cx="2945611" cy="796195"/>
              <a:chOff x="3990762" y="3943862"/>
              <a:chExt cx="2945611" cy="796195"/>
            </a:xfrm>
          </p:grpSpPr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9C549F6-DCDB-479E-F2F4-FD7E3DD1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3991" y="3981907"/>
                <a:ext cx="696494" cy="217861"/>
              </a:xfrm>
              <a:prstGeom prst="rect">
                <a:avLst/>
              </a:prstGeom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A2C3859A-9585-2982-F7E7-A31D54B1B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749" y="4008981"/>
                <a:ext cx="636100" cy="150122"/>
              </a:xfrm>
              <a:prstGeom prst="rect">
                <a:avLst/>
              </a:prstGeom>
            </p:spPr>
          </p:pic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2B2EF6A5-AC0D-50B4-5B0A-24D04F463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2457" y="3955910"/>
                <a:ext cx="537686" cy="314217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CA21356-92CC-635C-D5B6-A8286100CDD6}"/>
                  </a:ext>
                </a:extLst>
              </p:cNvPr>
              <p:cNvSpPr txBox="1"/>
              <p:nvPr/>
            </p:nvSpPr>
            <p:spPr>
              <a:xfrm>
                <a:off x="3996022" y="4283775"/>
                <a:ext cx="748005" cy="38821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" dirty="0"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미식가의구이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39B1EE5-6934-79CC-A918-3044A2462FE2}"/>
                  </a:ext>
                </a:extLst>
              </p:cNvPr>
              <p:cNvSpPr txBox="1"/>
              <p:nvPr/>
            </p:nvSpPr>
            <p:spPr>
              <a:xfrm>
                <a:off x="4663808" y="4277680"/>
                <a:ext cx="748005" cy="38821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" dirty="0"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칠칠켄터키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EC7679-93A3-0673-1EDA-D136C3110BB3}"/>
                  </a:ext>
                </a:extLst>
              </p:cNvPr>
              <p:cNvSpPr txBox="1"/>
              <p:nvPr/>
            </p:nvSpPr>
            <p:spPr>
              <a:xfrm>
                <a:off x="5320519" y="4277680"/>
                <a:ext cx="748005" cy="38821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" dirty="0"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하삼동커피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24ACF5-7543-E5CD-A841-7A74256AC671}"/>
                  </a:ext>
                </a:extLst>
              </p:cNvPr>
              <p:cNvSpPr txBox="1"/>
              <p:nvPr/>
            </p:nvSpPr>
            <p:spPr>
              <a:xfrm>
                <a:off x="5848042" y="4286610"/>
                <a:ext cx="1088331" cy="31057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" dirty="0"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아마스빈</a:t>
                </a:r>
              </a:p>
            </p:txBody>
          </p:sp>
          <p:pic>
            <p:nvPicPr>
              <p:cNvPr id="53" name="그림 52">
                <a:extLst>
                  <a:ext uri="{FF2B5EF4-FFF2-40B4-BE49-F238E27FC236}">
                    <a16:creationId xmlns:a16="http://schemas.microsoft.com/office/drawing/2014/main" id="{34679A10-9C7D-AC0F-91B2-16CC72F08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98936" y="3943862"/>
                <a:ext cx="769377" cy="289099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310F2E0-AF8D-926A-3879-0AAEA40C649F}"/>
                  </a:ext>
                </a:extLst>
              </p:cNvPr>
              <p:cNvSpPr txBox="1"/>
              <p:nvPr/>
            </p:nvSpPr>
            <p:spPr>
              <a:xfrm>
                <a:off x="3990762" y="4412047"/>
                <a:ext cx="748005" cy="31057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3% </a:t>
                </a:r>
                <a:r>
                  <a:rPr lang="ko-KR" altLang="en-US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할인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36B87A-52FB-907D-2152-887D43522941}"/>
                  </a:ext>
                </a:extLst>
              </p:cNvPr>
              <p:cNvSpPr txBox="1"/>
              <p:nvPr/>
            </p:nvSpPr>
            <p:spPr>
              <a:xfrm>
                <a:off x="4673137" y="4417027"/>
                <a:ext cx="748005" cy="31057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3% </a:t>
                </a:r>
                <a:r>
                  <a:rPr lang="ko-KR" altLang="en-US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할인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93CDCEB-5D79-C0C7-5FFC-EFD0439C7C3A}"/>
                  </a:ext>
                </a:extLst>
              </p:cNvPr>
              <p:cNvSpPr txBox="1"/>
              <p:nvPr/>
            </p:nvSpPr>
            <p:spPr>
              <a:xfrm>
                <a:off x="5335826" y="4429484"/>
                <a:ext cx="748005" cy="31057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3% </a:t>
                </a:r>
                <a:r>
                  <a:rPr lang="ko-KR" altLang="en-US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할인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C1B91A-8EE6-D621-3F1A-2C6DC2E83C89}"/>
                  </a:ext>
                </a:extLst>
              </p:cNvPr>
              <p:cNvSpPr txBox="1"/>
              <p:nvPr/>
            </p:nvSpPr>
            <p:spPr>
              <a:xfrm>
                <a:off x="6027048" y="4429484"/>
                <a:ext cx="748005" cy="31057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3% </a:t>
                </a:r>
                <a:r>
                  <a:rPr lang="ko-KR" altLang="en-US" sz="200" dirty="0"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5 Medium" panose="020B0503030302020204" pitchFamily="34" charset="-127"/>
                  </a:rPr>
                  <a:t>할인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DD5992-14B2-78ED-6551-641CC1034700}"/>
                </a:ext>
              </a:extLst>
            </p:cNvPr>
            <p:cNvSpPr txBox="1"/>
            <p:nvPr/>
          </p:nvSpPr>
          <p:spPr>
            <a:xfrm>
              <a:off x="3973532" y="3588720"/>
              <a:ext cx="748005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5% </a:t>
              </a:r>
              <a:r>
                <a:rPr lang="ko-KR" altLang="en-US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할인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55B718-3EB7-BC33-A82A-A5068935F418}"/>
                </a:ext>
              </a:extLst>
            </p:cNvPr>
            <p:cNvSpPr txBox="1"/>
            <p:nvPr/>
          </p:nvSpPr>
          <p:spPr>
            <a:xfrm>
              <a:off x="4592519" y="3591210"/>
              <a:ext cx="748005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5% </a:t>
              </a:r>
              <a:r>
                <a:rPr lang="ko-KR" altLang="en-US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할인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F52BF2-2E86-996D-8DD4-CF29C4BFD791}"/>
                </a:ext>
              </a:extLst>
            </p:cNvPr>
            <p:cNvSpPr txBox="1"/>
            <p:nvPr/>
          </p:nvSpPr>
          <p:spPr>
            <a:xfrm>
              <a:off x="5289659" y="3591311"/>
              <a:ext cx="748005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5% </a:t>
              </a:r>
              <a:r>
                <a:rPr lang="ko-KR" altLang="en-US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할인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BB5A8C-AA50-62E9-C567-BD65890D9092}"/>
                </a:ext>
              </a:extLst>
            </p:cNvPr>
            <p:cNvSpPr txBox="1"/>
            <p:nvPr/>
          </p:nvSpPr>
          <p:spPr>
            <a:xfrm>
              <a:off x="6003426" y="3591210"/>
              <a:ext cx="748005" cy="31057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5% </a:t>
              </a:r>
              <a:r>
                <a:rPr lang="ko-KR" altLang="en-US" sz="200" dirty="0"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할인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469776F6-8578-2A14-4CF4-A98E1B3024AA}"/>
              </a:ext>
            </a:extLst>
          </p:cNvPr>
          <p:cNvGrpSpPr/>
          <p:nvPr/>
        </p:nvGrpSpPr>
        <p:grpSpPr>
          <a:xfrm>
            <a:off x="6671167" y="1595366"/>
            <a:ext cx="1240934" cy="2292422"/>
            <a:chOff x="6716422" y="1680646"/>
            <a:chExt cx="1150423" cy="2167923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8EB975A-509D-8D6A-508B-184A13AD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308" y="1690117"/>
              <a:ext cx="1000267" cy="2158452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E304856-08AC-E4E9-6204-46A9436655B0}"/>
                </a:ext>
              </a:extLst>
            </p:cNvPr>
            <p:cNvSpPr/>
            <p:nvPr/>
          </p:nvSpPr>
          <p:spPr>
            <a:xfrm>
              <a:off x="6866196" y="1765781"/>
              <a:ext cx="734754" cy="95536"/>
            </a:xfrm>
            <a:prstGeom prst="rect">
              <a:avLst/>
            </a:prstGeom>
            <a:solidFill>
              <a:srgbClr val="166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chemeClr val="bg1"/>
                  </a:solidFill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동백전</a:t>
              </a: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63F8EDB-6B53-A0E8-6B46-D80F74C7D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780771" y="1680646"/>
              <a:ext cx="1086074" cy="241298"/>
            </a:xfrm>
            <a:prstGeom prst="rect">
              <a:avLst/>
            </a:prstGeom>
          </p:spPr>
        </p:pic>
        <p:sp>
          <p:nvSpPr>
            <p:cNvPr id="11" name="모서리가 둥근 직사각형 5">
              <a:extLst>
                <a:ext uri="{FF2B5EF4-FFF2-40B4-BE49-F238E27FC236}">
                  <a16:creationId xmlns:a16="http://schemas.microsoft.com/office/drawing/2014/main" id="{729D1D5C-B7D6-5CB4-B229-CA5EEC54D7C3}"/>
                </a:ext>
              </a:extLst>
            </p:cNvPr>
            <p:cNvSpPr/>
            <p:nvPr/>
          </p:nvSpPr>
          <p:spPr>
            <a:xfrm>
              <a:off x="7094225" y="1918240"/>
              <a:ext cx="355358" cy="63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00" dirty="0">
                <a:solidFill>
                  <a:srgbClr val="0565F0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C5CEFD4-9A9C-FB9A-14BA-F7FDDEDA38AA}"/>
                </a:ext>
              </a:extLst>
            </p:cNvPr>
            <p:cNvSpPr/>
            <p:nvPr/>
          </p:nvSpPr>
          <p:spPr>
            <a:xfrm>
              <a:off x="7458568" y="1910960"/>
              <a:ext cx="129775" cy="80546"/>
            </a:xfrm>
            <a:prstGeom prst="rect">
              <a:avLst/>
            </a:prstGeom>
            <a:solidFill>
              <a:srgbClr val="166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6216B0E-81A4-31B0-7858-A0DBAA687107}"/>
                </a:ext>
              </a:extLst>
            </p:cNvPr>
            <p:cNvSpPr/>
            <p:nvPr/>
          </p:nvSpPr>
          <p:spPr>
            <a:xfrm>
              <a:off x="6827313" y="1698625"/>
              <a:ext cx="1000268" cy="21284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89BCCE-D075-C730-C85C-578B1F7C35D9}"/>
                </a:ext>
              </a:extLst>
            </p:cNvPr>
            <p:cNvSpPr txBox="1"/>
            <p:nvPr/>
          </p:nvSpPr>
          <p:spPr>
            <a:xfrm>
              <a:off x="6716422" y="1879876"/>
              <a:ext cx="1134904" cy="130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300">
                  <a:solidFill>
                    <a:srgbClr val="0565F0"/>
                  </a:solidFill>
                  <a:latin typeface="BIZ UDGothic" panose="020B0400000000000000" pitchFamily="33" charset="-128"/>
                  <a:ea typeface="에스코어 드림 5 Medium" panose="020B0503030302020204" pitchFamily="34" charset="-127"/>
                </a:rPr>
                <a:t>부산프랜차이즈</a:t>
              </a:r>
              <a:endParaRPr lang="ko-KR" altLang="en-US" sz="300" dirty="0">
                <a:solidFill>
                  <a:srgbClr val="0565F0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267" name="TextBox 266">
            <a:extLst>
              <a:ext uri="{FF2B5EF4-FFF2-40B4-BE49-F238E27FC236}">
                <a16:creationId xmlns:a16="http://schemas.microsoft.com/office/drawing/2014/main" id="{78E71784-6733-C04C-4660-EBCA814D3119}"/>
              </a:ext>
            </a:extLst>
          </p:cNvPr>
          <p:cNvSpPr txBox="1"/>
          <p:nvPr/>
        </p:nvSpPr>
        <p:spPr>
          <a:xfrm>
            <a:off x="8642851" y="1777146"/>
            <a:ext cx="149542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00" b="1" dirty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부산프랜차이즈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F98BFB0-1892-3D50-7500-23F8DA41F4ED}"/>
              </a:ext>
            </a:extLst>
          </p:cNvPr>
          <p:cNvSpPr txBox="1"/>
          <p:nvPr/>
        </p:nvSpPr>
        <p:spPr>
          <a:xfrm>
            <a:off x="51068" y="154598"/>
            <a:ext cx="582212" cy="58477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 anchor="ctr">
            <a:spAutoFit/>
          </a:bodyPr>
          <a:lstStyle/>
          <a:p>
            <a:pPr marL="0" marR="0" lvl="0" indent="0" algn="ctr" defTabSz="503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en-US" altLang="ko-KR" sz="3200" spc="-1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2256" y="3725600"/>
            <a:ext cx="7752443" cy="73866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ja-JP" altLang="en-US" sz="4200" b="1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ご清聴ありがとうございました</a:t>
            </a:r>
            <a:endParaRPr kumimoji="0" lang="en-US" altLang="ko-KR" sz="4200" b="1" i="0" u="none" strike="noStrike" kern="1200" cap="none" spc="-100" normalizeH="0" baseline="0" dirty="0">
              <a:ln w="9525">
                <a:solidFill>
                  <a:srgbClr val="4472C4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55FFF01-47E0-4DAE-4759-3FD287336BEB}"/>
              </a:ext>
            </a:extLst>
          </p:cNvPr>
          <p:cNvGrpSpPr/>
          <p:nvPr/>
        </p:nvGrpSpPr>
        <p:grpSpPr>
          <a:xfrm>
            <a:off x="4547895" y="2655681"/>
            <a:ext cx="1959560" cy="400110"/>
            <a:chOff x="2450476" y="3828692"/>
            <a:chExt cx="1959560" cy="400110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E099E2E9-5059-FBF9-52CA-29B4096C0806}"/>
                </a:ext>
              </a:extLst>
            </p:cNvPr>
            <p:cNvSpPr/>
            <p:nvPr/>
          </p:nvSpPr>
          <p:spPr>
            <a:xfrm>
              <a:off x="2470110" y="3833815"/>
              <a:ext cx="1035050" cy="360813"/>
            </a:xfrm>
            <a:prstGeom prst="rect">
              <a:avLst/>
            </a:prstGeom>
            <a:solidFill>
              <a:srgbClr val="BE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7205F57-28D5-4780-29EB-CA4C274CD0B9}"/>
                </a:ext>
              </a:extLst>
            </p:cNvPr>
            <p:cNvSpPr/>
            <p:nvPr/>
          </p:nvSpPr>
          <p:spPr>
            <a:xfrm>
              <a:off x="3505161" y="3833815"/>
              <a:ext cx="889000" cy="360813"/>
            </a:xfrm>
            <a:prstGeom prst="rect">
              <a:avLst/>
            </a:prstGeom>
            <a:solidFill>
              <a:srgbClr val="205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50476" y="3828692"/>
              <a:ext cx="1959560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kumimoji="0" lang="ko-KR" altLang="en-US" sz="2000" i="0" u="none" strike="noStrike" kern="1200" cap="none" spc="-100" normalizeH="0" baseline="0" dirty="0" smtClean="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에스코어 드림 5 Medium"/>
                  <a:ea typeface="에스코어 드림 5 Medium"/>
                  <a:cs typeface="+mn-cs"/>
                </a:rPr>
                <a:t>지역경제 </a:t>
              </a:r>
              <a:r>
                <a:rPr kumimoji="0" lang="ko-KR" altLang="en-US" sz="2000" i="0" u="none" strike="noStrike" kern="1200" cap="none" spc="-100" normalizeH="0" baseline="0" dirty="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에스코어 드림 5 Medium"/>
                  <a:ea typeface="에스코어 드림 5 Medium"/>
                  <a:cs typeface="+mn-cs"/>
                </a:rPr>
                <a:t>동반자</a:t>
              </a:r>
              <a:endParaRPr kumimoji="0" lang="ko-KR" altLang="en-US" sz="2000" i="0" u="none" strike="noStrike" kern="1200" cap="none" spc="-100" normalizeH="0" baseline="0" dirty="0">
                <a:solidFill>
                  <a:schemeClr val="bg1"/>
                </a:solidFill>
                <a:latin typeface="에스코어 드림 5 Medium"/>
                <a:ea typeface="에스코어 드림 5 Medium"/>
                <a:cs typeface="+mn-cs"/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D817F21E-24E2-7BCB-49F6-3083A37F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53581" y="5120968"/>
            <a:ext cx="1348188" cy="1887371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099E2E9-5059-FBF9-52CA-29B4096C0806}"/>
              </a:ext>
            </a:extLst>
          </p:cNvPr>
          <p:cNvSpPr/>
          <p:nvPr/>
        </p:nvSpPr>
        <p:spPr>
          <a:xfrm>
            <a:off x="4412189" y="3085975"/>
            <a:ext cx="1178692" cy="360813"/>
          </a:xfrm>
          <a:prstGeom prst="rect">
            <a:avLst/>
          </a:prstGeom>
          <a:solidFill>
            <a:srgbClr val="BED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7205F57-28D5-4780-29EB-CA4C274CD0B9}"/>
              </a:ext>
            </a:extLst>
          </p:cNvPr>
          <p:cNvSpPr/>
          <p:nvPr/>
        </p:nvSpPr>
        <p:spPr>
          <a:xfrm>
            <a:off x="5590881" y="3085975"/>
            <a:ext cx="1214924" cy="360813"/>
          </a:xfrm>
          <a:prstGeom prst="rect">
            <a:avLst/>
          </a:prstGeom>
          <a:solidFill>
            <a:srgbClr val="205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1617" y="3076778"/>
            <a:ext cx="2347956" cy="369332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地域経</a:t>
            </a:r>
            <a:r>
              <a:rPr kumimoji="0" lang="ja-JP" altLang="en-US" i="0" u="none" strike="noStrike" kern="1200" cap="none" spc="-100" normalizeH="0" baseline="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済の</a:t>
            </a:r>
            <a:r>
              <a:rPr lang="ja-JP" altLang="en-US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パ</a:t>
            </a:r>
            <a:r>
              <a:rPr lang="ja-JP" altLang="en-US" spc="-10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ートナ</a:t>
            </a:r>
            <a:r>
              <a:rPr lang="ja-JP" altLang="en-US" spc="-100" dirty="0" smtClean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ー</a:t>
            </a:r>
            <a:endParaRPr kumimoji="0" lang="ko-KR" altLang="en-US" i="0" u="none" strike="noStrike" kern="1200" cap="none" spc="-100" normalizeH="0" baseline="0" dirty="0">
              <a:solidFill>
                <a:schemeClr val="bg1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90061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965483" y="137605"/>
            <a:ext cx="695326" cy="973409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85670" y="1367791"/>
            <a:ext cx="3153812" cy="769441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en-US" altLang="ko-KR" sz="4400" b="0" i="0" u="none" strike="noStrike" kern="1200" cap="none" spc="0" normalizeH="0" baseline="0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CONTENTS</a:t>
            </a:r>
            <a:endParaRPr kumimoji="0" lang="ko-KR" altLang="en-US" sz="4400" b="0" i="0" u="none" strike="noStrike" kern="1200" cap="none" spc="0" normalizeH="0" baseline="0" dirty="0">
              <a:ln w="9525"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E5D17EA-87BB-46B9-C0EC-3BA5696951EA}"/>
              </a:ext>
            </a:extLst>
          </p:cNvPr>
          <p:cNvGrpSpPr/>
          <p:nvPr/>
        </p:nvGrpSpPr>
        <p:grpSpPr>
          <a:xfrm>
            <a:off x="5768104" y="2430557"/>
            <a:ext cx="4064416" cy="523220"/>
            <a:chOff x="6419561" y="2443166"/>
            <a:chExt cx="3881895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111554" y="2490076"/>
              <a:ext cx="3189902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lIns="0" anchor="ctr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3000" spc="-100">
                  <a:solidFill>
                    <a:srgbClr val="18A1CC"/>
                  </a:solidFill>
                  <a:latin typeface="고도 B"/>
                  <a:ea typeface="고도 B"/>
                </a:defRPr>
              </a:lvl1pPr>
            </a:lstStyle>
            <a:p>
              <a:pPr lvl="0" algn="l" latinLnBrk="0">
                <a:lnSpc>
                  <a:spcPct val="100000"/>
                </a:lnSpc>
                <a:buClr>
                  <a:schemeClr val="tx1">
                    <a:lumMod val="85000"/>
                    <a:lumOff val="15000"/>
                  </a:schemeClr>
                </a:buClr>
                <a:buNone/>
                <a:defRPr>
                  <a:ea typeface="에스코어 드림 5 Medium"/>
                </a:defRPr>
              </a:pPr>
              <a:r>
                <a:rPr lang="ko-KR" altLang="en-US" sz="2000" dirty="0" err="1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동백전</a:t>
              </a:r>
              <a:r>
                <a:rPr lang="ja-JP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の現状</a:t>
              </a:r>
              <a:endParaRPr lang="ko-KR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19561" y="2443166"/>
              <a:ext cx="507074" cy="52322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vert="horz" wrap="none" lIns="91440" tIns="45720" rIns="91440" bIns="45720" anchor="ctr">
              <a:spAutoFit/>
            </a:bodyPr>
            <a:lstStyle/>
            <a:p>
              <a:pPr lvl="0" algn="ctr" defTabSz="503422" latinLnBrk="0">
                <a:spcBef>
                  <a:spcPts val="0"/>
                </a:spcBef>
                <a:buClr>
                  <a:prstClr val="white"/>
                </a:buClr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2800" spc="-1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Ⅰ</a:t>
              </a:r>
              <a:endParaRPr lang="ko-KR" altLang="en-US" sz="2800" spc="-1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39925" y="3172989"/>
            <a:ext cx="193417" cy="40011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503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endParaRPr kumimoji="0" lang="ko-KR" altLang="en-US" sz="2000" b="0" i="0" u="none" strike="noStrike" kern="1200" cap="none" spc="0" normalizeH="0" baseline="0">
              <a:ln w="9525">
                <a:solidFill>
                  <a:srgbClr val="4472C4">
                    <a:alpha val="0"/>
                  </a:srgbClr>
                </a:solidFill>
              </a:ln>
              <a:solidFill>
                <a:srgbClr val="20539A"/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AB614E2-1255-8249-5DD7-CB4654E94B67}"/>
              </a:ext>
            </a:extLst>
          </p:cNvPr>
          <p:cNvGrpSpPr/>
          <p:nvPr/>
        </p:nvGrpSpPr>
        <p:grpSpPr>
          <a:xfrm>
            <a:off x="5742950" y="3978431"/>
            <a:ext cx="4866415" cy="523220"/>
            <a:chOff x="6394406" y="3955498"/>
            <a:chExt cx="4647879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7116535" y="4018864"/>
              <a:ext cx="3925750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lIns="0" anchor="ctr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3000" spc="-100">
                  <a:solidFill>
                    <a:srgbClr val="18A1CC"/>
                  </a:solidFill>
                  <a:latin typeface="고도 B"/>
                  <a:ea typeface="고도 B"/>
                </a:defRPr>
              </a:lvl1pPr>
            </a:lstStyle>
            <a:p>
              <a:pPr lvl="0" algn="l">
                <a:lnSpc>
                  <a:spcPct val="100000"/>
                </a:lnSpc>
                <a:buClr>
                  <a:schemeClr val="tx1">
                    <a:lumMod val="85000"/>
                    <a:lumOff val="15000"/>
                  </a:schemeClr>
                </a:buClr>
                <a:defRPr>
                  <a:ea typeface="에스코어 드림 5 Medium"/>
                </a:defRPr>
              </a:pPr>
              <a:r>
                <a:rPr lang="ja-JP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地域通貨のフロントランナー</a:t>
              </a:r>
              <a:r>
                <a:rPr lang="ko-KR" altLang="en-US" sz="2000" dirty="0" err="1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동백전</a:t>
              </a:r>
              <a:r>
                <a:rPr lang="ko-KR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  </a:t>
              </a:r>
              <a:endParaRPr lang="ko-KR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4406" y="3955498"/>
              <a:ext cx="507074" cy="52322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503422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2800" spc="-1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Ⅲ</a:t>
              </a:r>
              <a:endParaRPr lang="ko-KR" altLang="en-US" sz="2800" spc="-1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FF43837-E128-61E3-F334-3A477ECADB03}"/>
              </a:ext>
            </a:extLst>
          </p:cNvPr>
          <p:cNvGrpSpPr/>
          <p:nvPr/>
        </p:nvGrpSpPr>
        <p:grpSpPr>
          <a:xfrm>
            <a:off x="5748222" y="3204494"/>
            <a:ext cx="4901913" cy="523220"/>
            <a:chOff x="6399678" y="3253025"/>
            <a:chExt cx="4681783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7155711" y="3308163"/>
              <a:ext cx="3925750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lIns="0" anchor="ctr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3000" spc="-100">
                  <a:solidFill>
                    <a:srgbClr val="18A1CC"/>
                  </a:solidFill>
                  <a:latin typeface="고도 B"/>
                  <a:ea typeface="고도 B"/>
                </a:defRPr>
              </a:lvl1pPr>
            </a:lstStyle>
            <a:p>
              <a:pPr lvl="0" algn="l" latinLnBrk="0">
                <a:lnSpc>
                  <a:spcPct val="100000"/>
                </a:lnSpc>
                <a:spcBef>
                  <a:spcPts val="0"/>
                </a:spcBef>
                <a:buClr>
                  <a:schemeClr val="tx1">
                    <a:lumMod val="85000"/>
                    <a:lumOff val="15000"/>
                  </a:schemeClr>
                </a:buClr>
                <a:buNone/>
                <a:defRPr>
                  <a:ea typeface="에스코어 드림 5 Medium"/>
                </a:defRPr>
              </a:pPr>
              <a:r>
                <a:rPr lang="ja-JP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変化の中で発展を続ける</a:t>
              </a:r>
              <a:r>
                <a:rPr lang="ko-KR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동백전 </a:t>
              </a:r>
              <a:endParaRPr lang="en-US" altLang="ko-KR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99678" y="3253025"/>
              <a:ext cx="507074" cy="52322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vert="horz" wrap="none" lIns="91440" tIns="45720" rIns="91440" bIns="45720" anchor="ctr">
              <a:spAutoFit/>
            </a:bodyPr>
            <a:lstStyle/>
            <a:p>
              <a:pPr lvl="0" algn="ctr" defTabSz="503422" latinLnBrk="0">
                <a:spcBef>
                  <a:spcPts val="0"/>
                </a:spcBef>
                <a:buClr>
                  <a:prstClr val="white"/>
                </a:buClr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2800" spc="-1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Ⅱ</a:t>
              </a:r>
              <a:endParaRPr lang="ko-KR" altLang="en-US" sz="2800" spc="-1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A2D97E6-5037-D2E4-532C-D6E646BDBC71}"/>
              </a:ext>
            </a:extLst>
          </p:cNvPr>
          <p:cNvGrpSpPr/>
          <p:nvPr/>
        </p:nvGrpSpPr>
        <p:grpSpPr>
          <a:xfrm>
            <a:off x="5768104" y="4722892"/>
            <a:ext cx="5139609" cy="1219405"/>
            <a:chOff x="6410133" y="3854546"/>
            <a:chExt cx="4908805" cy="1219405"/>
          </a:xfrm>
        </p:grpSpPr>
        <p:sp>
          <p:nvSpPr>
            <p:cNvPr id="17" name="TextBox 16"/>
            <p:cNvSpPr txBox="1"/>
            <p:nvPr/>
          </p:nvSpPr>
          <p:spPr>
            <a:xfrm>
              <a:off x="6410133" y="3854546"/>
              <a:ext cx="507074" cy="52322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503422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2800" spc="-1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Ⅳ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16534" y="4673841"/>
              <a:ext cx="4202404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lIns="0" anchor="ctr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3000" spc="-100">
                  <a:solidFill>
                    <a:srgbClr val="18A1CC"/>
                  </a:solidFill>
                  <a:latin typeface="고도 B"/>
                  <a:ea typeface="고도 B"/>
                </a:defRPr>
              </a:lvl1pPr>
            </a:lstStyle>
            <a:p>
              <a:pPr lvl="0" algn="l" defTabSz="457200" latinLnBrk="0">
                <a:lnSpc>
                  <a:spcPct val="100000"/>
                </a:lnSpc>
                <a:spcBef>
                  <a:spcPts val="0"/>
                </a:spcBef>
                <a:buClr>
                  <a:schemeClr val="tx1">
                    <a:lumMod val="85000"/>
                    <a:lumOff val="15000"/>
                  </a:schemeClr>
                </a:buClr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統合プラットフォームとしての</a:t>
              </a:r>
              <a:r>
                <a:rPr lang="ko-KR" altLang="en-US" sz="2000" dirty="0" err="1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동백전</a:t>
              </a:r>
              <a:r>
                <a:rPr lang="ko-KR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  </a:t>
              </a:r>
              <a:endParaRPr lang="ko-KR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5296850" y="4437143"/>
            <a:ext cx="1177695" cy="2781642"/>
          </a:xfrm>
          <a:prstGeom prst="rect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1767F19-D3C0-1F58-E45B-551F66E7954D}"/>
              </a:ext>
            </a:extLst>
          </p:cNvPr>
          <p:cNvGrpSpPr/>
          <p:nvPr/>
        </p:nvGrpSpPr>
        <p:grpSpPr>
          <a:xfrm>
            <a:off x="5768106" y="4771087"/>
            <a:ext cx="4069631" cy="1232765"/>
            <a:chOff x="6419561" y="5451399"/>
            <a:chExt cx="3886876" cy="1232765"/>
          </a:xfrm>
        </p:grpSpPr>
        <p:sp>
          <p:nvSpPr>
            <p:cNvPr id="21" name="TextBox 20"/>
            <p:cNvSpPr txBox="1"/>
            <p:nvPr/>
          </p:nvSpPr>
          <p:spPr>
            <a:xfrm>
              <a:off x="7116535" y="5451399"/>
              <a:ext cx="3189902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lIns="0" anchor="ctr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3000" spc="-100">
                  <a:solidFill>
                    <a:srgbClr val="18A1CC"/>
                  </a:solidFill>
                  <a:latin typeface="고도 B"/>
                  <a:ea typeface="고도 B"/>
                </a:defRPr>
              </a:lvl1pPr>
            </a:lstStyle>
            <a:p>
              <a:pPr lvl="0" algn="l" defTabSz="457200" latinLnBrk="0">
                <a:lnSpc>
                  <a:spcPct val="100000"/>
                </a:lnSpc>
                <a:spcBef>
                  <a:spcPts val="0"/>
                </a:spcBef>
                <a:buClr>
                  <a:schemeClr val="tx1">
                    <a:lumMod val="85000"/>
                    <a:lumOff val="15000"/>
                  </a:schemeClr>
                </a:buClr>
                <a:buFontTx/>
                <a:buNone/>
                <a:defRPr>
                  <a:ea typeface="에스코어 드림 5 Medium"/>
                </a:defRPr>
              </a:pPr>
              <a:r>
                <a:rPr lang="ja-JP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中小企業のための</a:t>
              </a:r>
              <a:r>
                <a:rPr lang="ko-KR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동백전  </a:t>
              </a:r>
              <a:endParaRPr lang="ko-KR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AEE34A-9DB1-C065-C824-1CFC89E669FF}"/>
                </a:ext>
              </a:extLst>
            </p:cNvPr>
            <p:cNvSpPr txBox="1"/>
            <p:nvPr/>
          </p:nvSpPr>
          <p:spPr>
            <a:xfrm>
              <a:off x="6419561" y="6160944"/>
              <a:ext cx="507074" cy="52322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503422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2800" spc="-1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Ⅴ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C0B76C9-E721-6CFF-B641-AE1D5417A832}"/>
              </a:ext>
            </a:extLst>
          </p:cNvPr>
          <p:cNvGrpSpPr/>
          <p:nvPr/>
        </p:nvGrpSpPr>
        <p:grpSpPr>
          <a:xfrm>
            <a:off x="5747444" y="6300244"/>
            <a:ext cx="4965866" cy="523220"/>
            <a:chOff x="6398900" y="6312853"/>
            <a:chExt cx="4742864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7159866" y="6376276"/>
              <a:ext cx="3981898" cy="40011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lIns="0" anchor="ctr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3000" spc="-100">
                  <a:solidFill>
                    <a:srgbClr val="18A1CC"/>
                  </a:solidFill>
                  <a:latin typeface="고도 B"/>
                  <a:ea typeface="고도 B"/>
                </a:defRPr>
              </a:lvl1pPr>
            </a:lstStyle>
            <a:p>
              <a:pPr lvl="0" algn="l" defTabSz="457200" latinLnBrk="0">
                <a:lnSpc>
                  <a:spcPct val="100000"/>
                </a:lnSpc>
                <a:spcBef>
                  <a:spcPts val="0"/>
                </a:spcBef>
                <a:buClr>
                  <a:schemeClr val="tx1">
                    <a:lumMod val="85000"/>
                    <a:lumOff val="15000"/>
                  </a:schemeClr>
                </a:buClr>
                <a:buFontTx/>
                <a:buNone/>
                <a:defRPr>
                  <a:ea typeface="에스코어 드림 5 Medium"/>
                </a:defRPr>
              </a:pPr>
              <a:r>
                <a:rPr lang="ko-KR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6 Bold"/>
                </a:rPr>
                <a:t>동백전</a:t>
              </a:r>
              <a:r>
                <a:rPr lang="en-US" altLang="ko-KR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2.0</a:t>
              </a:r>
              <a:r>
                <a:rPr lang="ja-JP" altLang="en-US" sz="20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</a:t>
              </a:r>
              <a:r>
                <a:rPr lang="ja-JP" altLang="en-US" sz="200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今後</a:t>
              </a:r>
              <a:r>
                <a:rPr lang="ja-JP" altLang="en-US" sz="2000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の展望</a:t>
              </a:r>
              <a:endParaRPr lang="ko-KR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98BFB0-1892-3D50-7500-23F8DA41F4ED}"/>
                </a:ext>
              </a:extLst>
            </p:cNvPr>
            <p:cNvSpPr txBox="1"/>
            <p:nvPr/>
          </p:nvSpPr>
          <p:spPr>
            <a:xfrm>
              <a:off x="6398900" y="6312853"/>
              <a:ext cx="507074" cy="523220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503422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2800" spc="-100" dirty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79621" y="225538"/>
            <a:ext cx="1010173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l">
              <a:defRPr>
                <a:ea typeface="에스코어 드림 5 Medium"/>
              </a:defRPr>
            </a:pPr>
            <a:r>
              <a:rPr lang="ja-JP" altLang="en-US" sz="24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</a:t>
            </a:r>
            <a:r>
              <a:rPr lang="ja-JP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愛商品券</a:t>
            </a:r>
            <a:r>
              <a:rPr lang="en-US" altLang="ko-KR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地域通貨事業</a:t>
            </a:r>
            <a:r>
              <a:rPr lang="en-US" altLang="ko-KR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とは</a:t>
            </a:r>
            <a:r>
              <a:rPr lang="ja-JP" altLang="en-US" sz="24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？</a:t>
            </a:r>
            <a:r>
              <a:rPr lang="en-US" altLang="ko-KR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en-US" altLang="ko-KR" sz="24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2557" y="143628"/>
            <a:ext cx="4579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ko-KR" sz="3500" b="0" i="0" u="none" strike="noStrike" kern="1200" cap="none" spc="0" normalizeH="0" baseline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Ⅱ</a:t>
            </a:r>
            <a:r>
              <a:rPr kumimoji="0" lang="en-US" altLang="ko-KR" sz="3500" b="0" i="0" u="none" strike="noStrike" kern="1200" cap="none" spc="0" normalizeH="0" baseline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ko-KR" altLang="en-US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-279" y="6186388"/>
            <a:ext cx="10907713" cy="634765"/>
            <a:chOff x="0" y="5869183"/>
            <a:chExt cx="12192000" cy="545939"/>
          </a:xfrm>
        </p:grpSpPr>
        <p:grpSp>
          <p:nvGrpSpPr>
            <p:cNvPr id="45" name="그룹 44"/>
            <p:cNvGrpSpPr/>
            <p:nvPr/>
          </p:nvGrpSpPr>
          <p:grpSpPr>
            <a:xfrm>
              <a:off x="0" y="5869183"/>
              <a:ext cx="12192000" cy="545930"/>
              <a:chOff x="0" y="5895625"/>
              <a:chExt cx="12192000" cy="545930"/>
            </a:xfrm>
          </p:grpSpPr>
          <p:sp>
            <p:nvSpPr>
              <p:cNvPr id="48" name="직사각형 47"/>
              <p:cNvSpPr/>
              <p:nvPr/>
            </p:nvSpPr>
            <p:spPr>
              <a:xfrm>
                <a:off x="0" y="5895625"/>
                <a:ext cx="12192000" cy="545930"/>
              </a:xfrm>
              <a:prstGeom prst="rect">
                <a:avLst/>
              </a:prstGeom>
              <a:gradFill flip="none" rotWithShape="1">
                <a:gsLst>
                  <a:gs pos="10000">
                    <a:srgbClr val="2F4673"/>
                  </a:gs>
                  <a:gs pos="100000">
                    <a:srgbClr val="225F96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 dirty="0" smtClean="0">
                  <a:solidFill>
                    <a:schemeClr val="bg1"/>
                  </a:solidFill>
                  <a:latin typeface="BIZ UDGothic" panose="020B0400000000000000" pitchFamily="33" charset="-128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506632" y="6073832"/>
                <a:ext cx="11176250" cy="26470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contourClr>
                    <a:srgbClr val="002E60"/>
                  </a:contourClr>
                </a:sp3d>
              </a:bodyPr>
              <a:lstStyle/>
              <a:p>
                <a:pPr lvl="0" algn="ctr" defTabSz="855792" fontAlgn="base" latinLnBrk="0">
                  <a:buClr>
                    <a:srgbClr val="E68F1A"/>
                  </a:buClr>
                  <a:buSzPct val="80000"/>
                  <a:defRPr/>
                </a:pPr>
                <a:r>
                  <a:rPr lang="ja-JP" altLang="en-US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今後</a:t>
                </a:r>
                <a:r>
                  <a:rPr lang="en-US" altLang="ko-KR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..</a:t>
                </a:r>
                <a:r>
                  <a:rPr lang="ja-JP" altLang="en-US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？</a:t>
                </a:r>
                <a:r>
                  <a:rPr lang="en-US" altLang="ko-KR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 </a:t>
                </a:r>
                <a:r>
                  <a:rPr lang="ja-JP" altLang="en-US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事業の</a:t>
                </a:r>
                <a:r>
                  <a:rPr lang="ja-JP" altLang="en-US" sz="2000" kern="0" dirty="0">
                    <a:solidFill>
                      <a:srgbClr val="FFFF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持続</a:t>
                </a:r>
                <a:r>
                  <a:rPr lang="ja-JP" altLang="en-US" sz="2000" kern="0" dirty="0" smtClean="0">
                    <a:solidFill>
                      <a:srgbClr val="FFFF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可能性を確保していく</a:t>
                </a:r>
                <a:r>
                  <a:rPr lang="ja-JP" altLang="en-US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ために</a:t>
                </a:r>
                <a:r>
                  <a:rPr lang="ja-JP" altLang="en-US" sz="2000" kern="0" dirty="0" smtClean="0">
                    <a:solidFill>
                      <a:srgbClr val="FFFF00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変化</a:t>
                </a:r>
                <a:r>
                  <a:rPr lang="ja-JP" altLang="en-US" sz="2000" kern="0" dirty="0" smtClean="0"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が必要なフェーズを迎えている</a:t>
                </a:r>
                <a:endParaRPr lang="ko-KR" altLang="en-US" sz="2000" kern="0" dirty="0">
                  <a:solidFill>
                    <a:schemeClr val="bg1"/>
                  </a:solidFill>
                  <a:latin typeface="BIZ UDGothic" panose="020B0400000000000000" pitchFamily="33" charset="-128"/>
                  <a:ea typeface="에스코어 드림 6 Bold" panose="020B0703030302020204" pitchFamily="34" charset="-127"/>
                </a:endParaRPr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0" y="5869191"/>
              <a:ext cx="155430" cy="54593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2036570" y="5869191"/>
              <a:ext cx="155430" cy="54593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 dirty="0" smtClean="0">
                <a:latin typeface="BIZ UDGothic" panose="020B0400000000000000" pitchFamily="33" charset="-128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198223" y="1129237"/>
            <a:ext cx="10573703" cy="353943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 latinLnBrk="0">
              <a:buClr>
                <a:srgbClr val="E68F1A"/>
              </a:buClr>
              <a:buSzPct val="80000"/>
              <a:defRPr/>
            </a:pPr>
            <a:r>
              <a:rPr lang="ja-JP" altLang="en-US" sz="2300" b="1" kern="0" dirty="0" smtClean="0">
                <a:solidFill>
                  <a:schemeClr val="accent3">
                    <a:lumMod val="7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地域通貨事業の</a:t>
            </a:r>
            <a:r>
              <a:rPr lang="ja-JP" altLang="en-US" sz="2300" b="1" kern="0" dirty="0">
                <a:solidFill>
                  <a:srgbClr val="00B0F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変遷</a:t>
            </a:r>
            <a:r>
              <a:rPr lang="ko-KR" altLang="en-US" sz="2300" b="1" kern="0" dirty="0" smtClean="0">
                <a:solidFill>
                  <a:srgbClr val="00B0F0"/>
                </a:solidFill>
                <a:latin typeface="BIZ UDGothic" panose="020B0400000000000000" pitchFamily="33" charset="-128"/>
              </a:rPr>
              <a:t> </a:t>
            </a:r>
            <a:r>
              <a:rPr lang="ko-KR" altLang="en-US" sz="2300" b="1" kern="0" dirty="0" smtClean="0">
                <a:solidFill>
                  <a:schemeClr val="accent5">
                    <a:lumMod val="75000"/>
                  </a:schemeClr>
                </a:solidFill>
                <a:latin typeface="BIZ UDGothic" panose="020B0400000000000000" pitchFamily="33" charset="-128"/>
              </a:rPr>
              <a:t> </a:t>
            </a:r>
            <a:endParaRPr lang="ko-KR" altLang="en-US" sz="1700" kern="0" dirty="0">
              <a:solidFill>
                <a:schemeClr val="accent5">
                  <a:lumMod val="75000"/>
                </a:schemeClr>
              </a:solidFill>
              <a:latin typeface="BIZ UDGothic" panose="020B0400000000000000" pitchFamily="33" charset="-128"/>
            </a:endParaRPr>
          </a:p>
        </p:txBody>
      </p:sp>
      <p:sp>
        <p:nvSpPr>
          <p:cNvPr id="106" name="양쪽 모서리가 둥근 사각형 265">
            <a:extLst>
              <a:ext uri="{FF2B5EF4-FFF2-40B4-BE49-F238E27FC236}">
                <a16:creationId xmlns:a16="http://schemas.microsoft.com/office/drawing/2014/main" id="{3EB73BAB-5D45-A155-D4FD-1CA2B900AC1C}"/>
              </a:ext>
            </a:extLst>
          </p:cNvPr>
          <p:cNvSpPr/>
          <p:nvPr/>
        </p:nvSpPr>
        <p:spPr>
          <a:xfrm rot="5400000">
            <a:off x="5571065" y="-2223019"/>
            <a:ext cx="1128669" cy="8952902"/>
          </a:xfrm>
          <a:prstGeom prst="round2SameRect">
            <a:avLst>
              <a:gd name="adj1" fmla="val 523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BIZ UDGothic" panose="020B0400000000000000" pitchFamily="33" charset="-128"/>
            </a:endParaRPr>
          </a:p>
        </p:txBody>
      </p:sp>
      <p:sp>
        <p:nvSpPr>
          <p:cNvPr id="107" name="모서리가 둥근 직사각형 262">
            <a:extLst>
              <a:ext uri="{FF2B5EF4-FFF2-40B4-BE49-F238E27FC236}">
                <a16:creationId xmlns:a16="http://schemas.microsoft.com/office/drawing/2014/main" id="{35B6B84A-2D0B-9B5B-275B-FEFE04366D6B}"/>
              </a:ext>
            </a:extLst>
          </p:cNvPr>
          <p:cNvSpPr/>
          <p:nvPr/>
        </p:nvSpPr>
        <p:spPr>
          <a:xfrm>
            <a:off x="88305" y="1689094"/>
            <a:ext cx="1937126" cy="1128666"/>
          </a:xfrm>
          <a:prstGeom prst="roundRect">
            <a:avLst>
              <a:gd name="adj" fmla="val 7438"/>
            </a:avLst>
          </a:prstGeom>
          <a:solidFill>
            <a:srgbClr val="00B0F0"/>
          </a:solidFill>
          <a:ln>
            <a:noFill/>
          </a:ln>
          <a:effectLst>
            <a:outerShdw blurRad="63500" dist="12700" dir="54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BIZ UDGothic" panose="020B0400000000000000" pitchFamily="33" charset="-128"/>
            </a:endParaRP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A4A11DCB-1081-7323-26B8-EDB4F7CDA6E5}"/>
              </a:ext>
            </a:extLst>
          </p:cNvPr>
          <p:cNvSpPr/>
          <p:nvPr/>
        </p:nvSpPr>
        <p:spPr>
          <a:xfrm>
            <a:off x="166139" y="1779699"/>
            <a:ext cx="1255577" cy="369332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 latinLnBrk="0">
              <a:buClr>
                <a:srgbClr val="E68F1A"/>
              </a:buClr>
              <a:buSzPct val="80000"/>
              <a:defRPr/>
            </a:pPr>
            <a:r>
              <a:rPr lang="ja-JP" altLang="en-US" sz="2400" b="1" kern="0" dirty="0">
                <a:solidFill>
                  <a:schemeClr val="bg2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はじまり</a:t>
            </a:r>
            <a:endParaRPr lang="ko-KR" altLang="en-US" sz="2400" b="1" kern="0" dirty="0">
              <a:solidFill>
                <a:schemeClr val="bg1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C20DE0F6-8520-B97A-5246-DD019B972C0E}"/>
              </a:ext>
            </a:extLst>
          </p:cNvPr>
          <p:cNvSpPr/>
          <p:nvPr/>
        </p:nvSpPr>
        <p:spPr>
          <a:xfrm>
            <a:off x="2120992" y="1796020"/>
            <a:ext cx="8264322" cy="553998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defTabSz="855792" fontAlgn="base">
              <a:buClr>
                <a:srgbClr val="E68F1A"/>
              </a:buClr>
              <a:buSzPct val="80000"/>
              <a:defRPr/>
            </a:pP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過去</a:t>
            </a: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の大企業中心、首都圏中心の経済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システム</a:t>
            </a:r>
            <a:endParaRPr lang="en-US" altLang="ja-JP" b="1" kern="0" dirty="0" smtClean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855792" fontAlgn="base">
              <a:buClr>
                <a:srgbClr val="E68F1A"/>
              </a:buClr>
              <a:buSzPct val="80000"/>
              <a:defRPr/>
            </a:pP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　　域内</a:t>
            </a: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消費の悪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化</a:t>
            </a:r>
            <a:r>
              <a:rPr lang="en-US" altLang="ja-JP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資</a:t>
            </a: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金の域外流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出</a:t>
            </a:r>
            <a:r>
              <a:rPr lang="en-US" altLang="ja-JP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や</a:t>
            </a: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雇用減少、地域均衡発展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の</a:t>
            </a: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停滞</a:t>
            </a:r>
            <a:endParaRPr lang="ko-KR" altLang="en-US" b="1" kern="0" dirty="0">
              <a:latin typeface="BIZ UDGothic" panose="020B0400000000000000" pitchFamily="33" charset="-128"/>
              <a:ea typeface="넥슨Lv2고딕 Medium" panose="00000600000000000000" pitchFamily="2" charset="-127"/>
            </a:endParaRPr>
          </a:p>
        </p:txBody>
      </p: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F6EB18AE-1840-09B1-EC86-674D7B451B6C}"/>
              </a:ext>
            </a:extLst>
          </p:cNvPr>
          <p:cNvCxnSpPr>
            <a:cxnSpLocks/>
          </p:cNvCxnSpPr>
          <p:nvPr/>
        </p:nvCxnSpPr>
        <p:spPr>
          <a:xfrm>
            <a:off x="88305" y="2423671"/>
            <a:ext cx="0" cy="20570"/>
          </a:xfrm>
          <a:prstGeom prst="line">
            <a:avLst/>
          </a:prstGeom>
          <a:ln w="444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양쪽 모서리가 둥근 사각형 265">
            <a:extLst>
              <a:ext uri="{FF2B5EF4-FFF2-40B4-BE49-F238E27FC236}">
                <a16:creationId xmlns:a16="http://schemas.microsoft.com/office/drawing/2014/main" id="{28D965A2-2D2E-3917-0A3F-1C46549C741F}"/>
              </a:ext>
            </a:extLst>
          </p:cNvPr>
          <p:cNvSpPr/>
          <p:nvPr/>
        </p:nvSpPr>
        <p:spPr>
          <a:xfrm rot="5400000">
            <a:off x="4781604" y="37782"/>
            <a:ext cx="2751247" cy="8909247"/>
          </a:xfrm>
          <a:prstGeom prst="round2SameRect">
            <a:avLst>
              <a:gd name="adj1" fmla="val 2094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BIZ UDGothic" panose="020B0400000000000000" pitchFamily="33" charset="-128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27442540-C3D6-16D0-B163-7BC226307494}"/>
              </a:ext>
            </a:extLst>
          </p:cNvPr>
          <p:cNvSpPr/>
          <p:nvPr/>
        </p:nvSpPr>
        <p:spPr>
          <a:xfrm>
            <a:off x="2131120" y="3236508"/>
            <a:ext cx="8408808" cy="276999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defTabSz="855792" fontAlgn="base">
              <a:buClr>
                <a:srgbClr val="E68F1A"/>
              </a:buClr>
              <a:buSzPct val="80000"/>
              <a:defRPr/>
            </a:pPr>
            <a:r>
              <a:rPr lang="en-US" altLang="ko-KR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1.</a:t>
            </a:r>
            <a:r>
              <a:rPr lang="ko-KR" altLang="en-US" b="1" kern="0" dirty="0" smtClean="0">
                <a:latin typeface="BIZ UDGothic" panose="020B0400000000000000" pitchFamily="33" charset="-128"/>
                <a:ea typeface="넥슨Lv2고딕 Medium" panose="00000600000000000000" pitchFamily="2" charset="-127"/>
              </a:rPr>
              <a:t> 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国家</a:t>
            </a:r>
            <a:r>
              <a:rPr lang="ja-JP" altLang="en-US" b="1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レベルの地域愛商品券の支援を開始</a:t>
            </a:r>
            <a:r>
              <a:rPr lang="en-US" altLang="ko-KR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(2018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lang="en-US" altLang="ko-KR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2019)</a:t>
            </a:r>
            <a:endParaRPr lang="en-US" altLang="ko-KR" b="1" kern="0" dirty="0"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grpSp>
        <p:nvGrpSpPr>
          <p:cNvPr id="124" name="그룹 123"/>
          <p:cNvGrpSpPr/>
          <p:nvPr/>
        </p:nvGrpSpPr>
        <p:grpSpPr>
          <a:xfrm>
            <a:off x="88304" y="3068783"/>
            <a:ext cx="1970994" cy="2758408"/>
            <a:chOff x="515937" y="3256351"/>
            <a:chExt cx="2074863" cy="2655504"/>
          </a:xfrm>
          <a:solidFill>
            <a:srgbClr val="0070C0"/>
          </a:solidFill>
        </p:grpSpPr>
        <p:sp>
          <p:nvSpPr>
            <p:cNvPr id="125" name="모서리가 둥근 직사각형 262">
              <a:extLst>
                <a:ext uri="{FF2B5EF4-FFF2-40B4-BE49-F238E27FC236}">
                  <a16:creationId xmlns:a16="http://schemas.microsoft.com/office/drawing/2014/main" id="{9443A54B-1C6F-8054-72E0-B0D787DE12EA}"/>
                </a:ext>
              </a:extLst>
            </p:cNvPr>
            <p:cNvSpPr/>
            <p:nvPr/>
          </p:nvSpPr>
          <p:spPr>
            <a:xfrm>
              <a:off x="515938" y="3256351"/>
              <a:ext cx="2074862" cy="2655504"/>
            </a:xfrm>
            <a:prstGeom prst="roundRect">
              <a:avLst>
                <a:gd name="adj" fmla="val 5296"/>
              </a:avLst>
            </a:prstGeom>
            <a:grpFill/>
            <a:ln>
              <a:noFill/>
            </a:ln>
            <a:effectLst>
              <a:outerShdw blurRad="63500" dist="127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BIZ UDGothic" panose="020B0400000000000000" pitchFamily="33" charset="-128"/>
              </a:endParaRPr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F2438C92-13B5-F6C7-455B-9F38914F421B}"/>
                </a:ext>
              </a:extLst>
            </p:cNvPr>
            <p:cNvSpPr/>
            <p:nvPr/>
          </p:nvSpPr>
          <p:spPr>
            <a:xfrm>
              <a:off x="541892" y="3515373"/>
              <a:ext cx="1158233" cy="296295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contourClr>
                  <a:srgbClr val="002E60"/>
                </a:contourClr>
              </a:sp3d>
            </a:bodyPr>
            <a:lstStyle/>
            <a:p>
              <a:pPr lvl="0" defTabSz="855792" fontAlgn="base" latinLnBrk="0">
                <a:buClr>
                  <a:srgbClr val="E68F1A"/>
                </a:buClr>
                <a:buSzPct val="80000"/>
                <a:defRPr/>
              </a:pPr>
              <a:endParaRPr lang="ko-KR" altLang="en-US" sz="2000" b="1" kern="0" dirty="0">
                <a:solidFill>
                  <a:schemeClr val="bg2"/>
                </a:solidFill>
                <a:latin typeface="BIZ UDGothic" panose="020B0400000000000000" pitchFamily="33" charset="-128"/>
                <a:ea typeface="넥슨Lv2고딕 Medium" panose="00000600000000000000" pitchFamily="2" charset="-127"/>
              </a:endParaRPr>
            </a:p>
          </p:txBody>
        </p:sp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927BB47F-16D1-FEC2-2BCB-86F7C53324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937" y="4435142"/>
              <a:ext cx="1" cy="297922"/>
            </a:xfrm>
            <a:prstGeom prst="line">
              <a:avLst/>
            </a:prstGeom>
            <a:grpFill/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A4A11DCB-1081-7323-26B8-EDB4F7CDA6E5}"/>
              </a:ext>
            </a:extLst>
          </p:cNvPr>
          <p:cNvSpPr/>
          <p:nvPr/>
        </p:nvSpPr>
        <p:spPr>
          <a:xfrm>
            <a:off x="198223" y="3208082"/>
            <a:ext cx="792480" cy="384721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 latinLnBrk="0">
              <a:buClr>
                <a:srgbClr val="E68F1A"/>
              </a:buClr>
              <a:buSzPct val="80000"/>
              <a:defRPr/>
            </a:pPr>
            <a:r>
              <a:rPr lang="ja-JP" altLang="en-US" sz="2500" b="1" kern="0" dirty="0">
                <a:solidFill>
                  <a:schemeClr val="bg2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発展</a:t>
            </a:r>
            <a:endParaRPr lang="ko-KR" altLang="en-US" sz="2500" b="1" kern="0" dirty="0">
              <a:solidFill>
                <a:schemeClr val="bg1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18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103" y="2123544"/>
            <a:ext cx="717459" cy="71745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002" y="3620546"/>
            <a:ext cx="527248" cy="5272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989" y="4696523"/>
            <a:ext cx="1099583" cy="1099583"/>
          </a:xfrm>
          <a:prstGeom prst="rect">
            <a:avLst/>
          </a:prstGeom>
        </p:spPr>
      </p:pic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262662" y="2451040"/>
            <a:ext cx="8763033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>
              <a:spcBef>
                <a:spcPts val="500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ja-JP" altLang="en-US" sz="15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地域内の消費活性化を通じて地域経済を生かす政策とし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て、</a:t>
            </a:r>
            <a:r>
              <a:rPr lang="ja-JP" altLang="en-US" sz="1500" kern="0" spc="-36" dirty="0" smtClean="0">
                <a:solidFill>
                  <a:srgbClr val="00B0F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</a:t>
            </a:r>
            <a:r>
              <a:rPr lang="ja-JP" altLang="en-US" sz="1500" kern="0" spc="-36" dirty="0">
                <a:solidFill>
                  <a:srgbClr val="00B0F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域愛商品券の開始</a:t>
            </a:r>
            <a:r>
              <a:rPr lang="en-US" altLang="ja-JP" sz="1400" kern="0" spc="-36" dirty="0">
                <a:solidFill>
                  <a:srgbClr val="00B0F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ja-JP" sz="1400" kern="0" spc="-36" dirty="0" smtClean="0">
                <a:solidFill>
                  <a:srgbClr val="00B0F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2007</a:t>
            </a:r>
            <a:r>
              <a:rPr lang="ja-JP" altLang="en-US" sz="1400" kern="0" spc="-36" dirty="0" smtClean="0">
                <a:solidFill>
                  <a:srgbClr val="00B0F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京畿道城南市）</a:t>
            </a:r>
            <a:endParaRPr lang="ko-KR" altLang="en-US" sz="1400" kern="0" spc="-36" dirty="0">
              <a:latin typeface="BIZ UDGothic" panose="020B0400000000000000" pitchFamily="33" charset="-128"/>
            </a:endParaRPr>
          </a:p>
        </p:txBody>
      </p: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BE86BB21-32A6-37BA-16C6-4841EBCB6952}"/>
              </a:ext>
            </a:extLst>
          </p:cNvPr>
          <p:cNvGrpSpPr/>
          <p:nvPr/>
        </p:nvGrpSpPr>
        <p:grpSpPr>
          <a:xfrm rot="10800000">
            <a:off x="2676508" y="5781703"/>
            <a:ext cx="5845585" cy="322923"/>
            <a:chOff x="4992968" y="3533625"/>
            <a:chExt cx="2206066" cy="537064"/>
          </a:xfrm>
        </p:grpSpPr>
        <p:sp>
          <p:nvSpPr>
            <p:cNvPr id="137" name="이등변 삼각형 136">
              <a:extLst>
                <a:ext uri="{FF2B5EF4-FFF2-40B4-BE49-F238E27FC236}">
                  <a16:creationId xmlns:a16="http://schemas.microsoft.com/office/drawing/2014/main" id="{36FD6617-16C1-CF78-778F-5956DFE9F835}"/>
                </a:ext>
              </a:extLst>
            </p:cNvPr>
            <p:cNvSpPr/>
            <p:nvPr/>
          </p:nvSpPr>
          <p:spPr>
            <a:xfrm>
              <a:off x="4992968" y="3533626"/>
              <a:ext cx="2206066" cy="537063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138" name="이등변 삼각형 137">
              <a:extLst>
                <a:ext uri="{FF2B5EF4-FFF2-40B4-BE49-F238E27FC236}">
                  <a16:creationId xmlns:a16="http://schemas.microsoft.com/office/drawing/2014/main" id="{621B674C-5D22-D78A-B699-A9D0DF324A58}"/>
                </a:ext>
              </a:extLst>
            </p:cNvPr>
            <p:cNvSpPr/>
            <p:nvPr/>
          </p:nvSpPr>
          <p:spPr>
            <a:xfrm>
              <a:off x="5525699" y="3533625"/>
              <a:ext cx="1140604" cy="537064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IZ UDGothic" panose="020B0400000000000000" pitchFamily="33" charset="-128"/>
              </a:endParaRPr>
            </a:p>
          </p:txBody>
        </p:sp>
      </p:grpSp>
      <p:sp>
        <p:nvSpPr>
          <p:cNvPr id="139" name="화살표: 위쪽 2054"/>
          <p:cNvSpPr/>
          <p:nvPr/>
        </p:nvSpPr>
        <p:spPr>
          <a:xfrm rot="5400000">
            <a:off x="2277055" y="1915527"/>
            <a:ext cx="245880" cy="586064"/>
          </a:xfrm>
          <a:prstGeom prst="upArrow">
            <a:avLst>
              <a:gd name="adj1" fmla="val 54476"/>
              <a:gd name="adj2" fmla="val 55555"/>
            </a:avLst>
          </a:prstGeom>
          <a:gradFill flip="none" rotWithShape="1">
            <a:gsLst>
              <a:gs pos="0">
                <a:srgbClr val="2EAAB2">
                  <a:alpha val="0"/>
                </a:srgbClr>
              </a:gs>
              <a:gs pos="100000">
                <a:srgbClr val="6BC1F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282711" y="3878780"/>
            <a:ext cx="8204399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>
              <a:spcBef>
                <a:spcPts val="500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ja-JP" altLang="en-US" sz="1500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インセンティブ</a:t>
            </a:r>
            <a:r>
              <a:rPr lang="ja-JP" altLang="en-US" sz="1500" kern="0" spc="-36" dirty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支援</a:t>
            </a:r>
            <a:r>
              <a:rPr lang="en-US" altLang="ja-JP" sz="1500" kern="0" spc="-36" dirty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ja-JP" sz="1500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5</a:t>
            </a:r>
            <a:r>
              <a:rPr lang="ja-JP" altLang="en-US" sz="1500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lang="en-US" altLang="ja-JP" sz="1500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10</a:t>
            </a:r>
            <a:r>
              <a:rPr lang="en-US" altLang="ja-JP" sz="1500" kern="0" spc="-36" dirty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%)</a:t>
            </a:r>
            <a:r>
              <a:rPr lang="ja-JP" altLang="en-US" sz="15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という強力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な</a:t>
            </a:r>
            <a:r>
              <a:rPr lang="ja-JP" altLang="en-US" sz="15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支援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策</a:t>
            </a:r>
            <a:r>
              <a:rPr lang="ja-JP" altLang="en-US" sz="15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で需要増加</a:t>
            </a:r>
            <a:endParaRPr lang="ko-KR" altLang="en-US" sz="1500" kern="0" spc="-36" dirty="0">
              <a:latin typeface="BIZ UDGothic" panose="020B0400000000000000" pitchFamily="33" charset="-128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27442540-C3D6-16D0-B163-7BC226307494}"/>
              </a:ext>
            </a:extLst>
          </p:cNvPr>
          <p:cNvSpPr/>
          <p:nvPr/>
        </p:nvSpPr>
        <p:spPr>
          <a:xfrm>
            <a:off x="2138287" y="4327066"/>
            <a:ext cx="8408808" cy="276999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defTabSz="855792" fontAlgn="base" latinLnBrk="0">
              <a:buClr>
                <a:srgbClr val="E68F1A"/>
              </a:buClr>
              <a:buSzPct val="80000"/>
              <a:defRPr/>
            </a:pPr>
            <a:r>
              <a:rPr lang="en-US" altLang="ko-KR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2. 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新型コロナの感染拡大に伴い、政府支援の拡大</a:t>
            </a:r>
            <a:r>
              <a:rPr lang="en-US" altLang="ko-KR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(2019</a:t>
            </a:r>
            <a:r>
              <a:rPr lang="ja-JP" altLang="en-US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lang="en-US" altLang="ko-KR" b="1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2022)</a:t>
            </a:r>
            <a:endParaRPr lang="en-US" altLang="ko-KR" kern="0" dirty="0"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278703" y="3573980"/>
            <a:ext cx="8204399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>
              <a:spcBef>
                <a:spcPts val="500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 地域、使用先を制限</a:t>
            </a:r>
            <a:r>
              <a:rPr lang="en-US" altLang="ja-JP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中小企業加盟店のみ</a:t>
            </a:r>
            <a:r>
              <a:rPr lang="en-US" altLang="ja-JP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することに</a:t>
            </a:r>
            <a:r>
              <a:rPr lang="ja-JP" altLang="en-US" sz="15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より域内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消費促進を誘導</a:t>
            </a:r>
            <a:endParaRPr lang="ko-KR" altLang="en-US" sz="1500" kern="0" spc="-36" dirty="0">
              <a:latin typeface="BIZ UDGothic" panose="020B0400000000000000" pitchFamily="33" charset="-128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9687" y="4665257"/>
            <a:ext cx="540707" cy="513794"/>
          </a:xfrm>
          <a:prstGeom prst="rect">
            <a:avLst/>
          </a:prstGeom>
        </p:spPr>
      </p:pic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BE86BB21-32A6-37BA-16C6-4841EBCB6952}"/>
              </a:ext>
            </a:extLst>
          </p:cNvPr>
          <p:cNvGrpSpPr/>
          <p:nvPr/>
        </p:nvGrpSpPr>
        <p:grpSpPr>
          <a:xfrm rot="10800000">
            <a:off x="2828908" y="2793860"/>
            <a:ext cx="5845585" cy="322923"/>
            <a:chOff x="4992968" y="3533625"/>
            <a:chExt cx="2206066" cy="537064"/>
          </a:xfrm>
        </p:grpSpPr>
        <p:sp>
          <p:nvSpPr>
            <p:cNvPr id="145" name="이등변 삼각형 144">
              <a:extLst>
                <a:ext uri="{FF2B5EF4-FFF2-40B4-BE49-F238E27FC236}">
                  <a16:creationId xmlns:a16="http://schemas.microsoft.com/office/drawing/2014/main" id="{36FD6617-16C1-CF78-778F-5956DFE9F835}"/>
                </a:ext>
              </a:extLst>
            </p:cNvPr>
            <p:cNvSpPr/>
            <p:nvPr/>
          </p:nvSpPr>
          <p:spPr>
            <a:xfrm>
              <a:off x="4992968" y="3533626"/>
              <a:ext cx="2206066" cy="537063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146" name="이등변 삼각형 145">
              <a:extLst>
                <a:ext uri="{FF2B5EF4-FFF2-40B4-BE49-F238E27FC236}">
                  <a16:creationId xmlns:a16="http://schemas.microsoft.com/office/drawing/2014/main" id="{621B674C-5D22-D78A-B699-A9D0DF324A58}"/>
                </a:ext>
              </a:extLst>
            </p:cNvPr>
            <p:cNvSpPr/>
            <p:nvPr/>
          </p:nvSpPr>
          <p:spPr>
            <a:xfrm>
              <a:off x="5525699" y="3533625"/>
              <a:ext cx="1140604" cy="537064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IZ UDGothic" panose="020B0400000000000000" pitchFamily="33" charset="-128"/>
              </a:endParaRPr>
            </a:p>
          </p:txBody>
        </p:sp>
      </p:grp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298754" y="4688907"/>
            <a:ext cx="8204399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 latinLnBrk="0">
              <a:spcBef>
                <a:spcPts val="500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ko-KR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ja-JP" altLang="en-US" sz="1500" b="1" kern="0" spc="-36" dirty="0" smtClean="0"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新型コロナの拡大に伴う</a:t>
            </a:r>
            <a:r>
              <a:rPr lang="ja-JP" altLang="en-US" sz="15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中小企業への支援策として脚光を浴びる</a:t>
            </a:r>
            <a:r>
              <a:rPr lang="en-US" altLang="ja-JP" sz="1500" b="1" kern="0" spc="-36" dirty="0">
                <a:latin typeface="BIZ UDGothic" panose="020B0400000000000000" pitchFamily="33" charset="-128"/>
              </a:rPr>
              <a:t>(</a:t>
            </a:r>
            <a:r>
              <a:rPr lang="en-US" altLang="ko-KR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2020</a:t>
            </a:r>
            <a:r>
              <a:rPr lang="en-US" altLang="ko-KR" sz="15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ko-KR" altLang="en-US" sz="1500" kern="0" spc="-36" dirty="0" smtClean="0">
                <a:latin typeface="BIZ UDGothic" panose="020B0400000000000000" pitchFamily="33" charset="-128"/>
              </a:rPr>
              <a:t> </a:t>
            </a:r>
            <a:endParaRPr lang="ko-KR" altLang="en-US" sz="1500" kern="0" spc="-36" dirty="0">
              <a:latin typeface="BIZ UDGothic" panose="020B0400000000000000" pitchFamily="33" charset="-128"/>
            </a:endParaRPr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294739" y="4985690"/>
            <a:ext cx="8204399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 latinLnBrk="0">
              <a:spcBef>
                <a:spcPts val="500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ko-KR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ja-JP" altLang="en-US" sz="15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政府レベルの支援拡大により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発行量および</a:t>
            </a:r>
            <a:r>
              <a:rPr lang="ja-JP" altLang="en-US" sz="15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需要量が急増</a:t>
            </a:r>
            <a:r>
              <a:rPr lang="en-US" altLang="ko-KR" sz="15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(2021)</a:t>
            </a:r>
            <a:r>
              <a:rPr lang="ko-KR" altLang="en-US" sz="1500" b="1" kern="0" spc="-36" dirty="0" smtClean="0">
                <a:solidFill>
                  <a:srgbClr val="20539A"/>
                </a:solidFill>
                <a:latin typeface="BIZ UDGothic" panose="020B0400000000000000" pitchFamily="33" charset="-128"/>
              </a:rPr>
              <a:t> </a:t>
            </a:r>
            <a:endParaRPr lang="ko-KR" altLang="en-US" sz="1500" b="1" kern="0" spc="-36" dirty="0">
              <a:solidFill>
                <a:srgbClr val="20539A"/>
              </a:solidFill>
              <a:latin typeface="BIZ UDGothic" panose="020B0400000000000000" pitchFamily="33" charset="-128"/>
            </a:endParaRPr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302758" y="5549181"/>
            <a:ext cx="8204399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 latinLnBrk="0">
              <a:spcBef>
                <a:spcPts val="500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ko-KR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ja-JP" altLang="en-US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財政状況の悪化に伴い地域通貨の発行や</a:t>
            </a:r>
            <a:r>
              <a:rPr lang="ja-JP" altLang="en-US" sz="1500" b="1" kern="0" spc="-36" dirty="0" smtClean="0"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インセンティブが中断される自治体が発生</a:t>
            </a:r>
            <a:r>
              <a:rPr lang="en-US" altLang="ko-KR" sz="15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(2022)</a:t>
            </a:r>
            <a:r>
              <a:rPr lang="ko-KR" altLang="en-US" sz="1500" kern="0" spc="-36" dirty="0" smtClean="0">
                <a:solidFill>
                  <a:srgbClr val="00B0F0"/>
                </a:solidFill>
                <a:latin typeface="BIZ UDGothic" panose="020B0400000000000000" pitchFamily="33" charset="-128"/>
              </a:rPr>
              <a:t>  </a:t>
            </a:r>
            <a:endParaRPr lang="ko-KR" altLang="en-US" sz="1500" kern="0" spc="-36" dirty="0">
              <a:latin typeface="BIZ UDGothic" panose="020B0400000000000000" pitchFamily="33" charset="-128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529552" y="4518127"/>
            <a:ext cx="1176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40D9D024-A7AE-E3DD-CA04-054288257A2A}"/>
              </a:ext>
            </a:extLst>
          </p:cNvPr>
          <p:cNvSpPr/>
          <p:nvPr/>
        </p:nvSpPr>
        <p:spPr>
          <a:xfrm flipH="1">
            <a:off x="2355104" y="5256856"/>
            <a:ext cx="8204399" cy="2308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lvl="0" defTabSz="855792" fontAlgn="base">
              <a:spcBef>
                <a:spcPts val="500"/>
              </a:spcBef>
              <a:buClr>
                <a:srgbClr val="002F69"/>
              </a:buClr>
              <a:buSzPct val="100000"/>
              <a:defRPr/>
            </a:pPr>
            <a:r>
              <a:rPr lang="en-US" altLang="ko-KR" sz="13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※ </a:t>
            </a:r>
            <a:r>
              <a:rPr lang="en-US" altLang="ja-JP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2018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(100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億支援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ko-KR" altLang="en-US" sz="1300" kern="0" spc="-36" dirty="0" smtClean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→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20</a:t>
            </a:r>
            <a:r>
              <a:rPr lang="en-US" altLang="ja-JP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19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en-US" altLang="ja-JP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884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億</a:t>
            </a:r>
            <a:r>
              <a:rPr lang="en-US" altLang="ja-JP" sz="13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ko-KR" altLang="en-US" sz="1300" kern="0" spc="-36" dirty="0" smtClean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→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20</a:t>
            </a:r>
            <a:r>
              <a:rPr lang="en-US" altLang="ja-JP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20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en-US" altLang="ja-JP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6,689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億</a:t>
            </a:r>
            <a:r>
              <a:rPr lang="en-US" altLang="ja-JP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) </a:t>
            </a:r>
            <a:r>
              <a:rPr lang="en-US" altLang="ja-JP" sz="10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※</a:t>
            </a:r>
            <a:r>
              <a:rPr lang="ja-JP" altLang="en-US" sz="10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単位ウォン</a:t>
            </a:r>
            <a:r>
              <a:rPr lang="ko-KR" altLang="en-US" sz="1300" kern="0" spc="-36" dirty="0" smtClean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→</a:t>
            </a:r>
            <a:r>
              <a:rPr lang="en-US" altLang="ko-KR" sz="1300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20</a:t>
            </a:r>
            <a:r>
              <a:rPr lang="en-US" altLang="ja-JP" sz="13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21</a:t>
            </a:r>
            <a:r>
              <a:rPr lang="ja-JP" altLang="en-US" sz="13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en-US" altLang="ja-JP" sz="13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ko-KR" sz="13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12,522</a:t>
            </a:r>
            <a:r>
              <a:rPr lang="ja-JP" altLang="en-US" sz="13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億</a:t>
            </a:r>
            <a:r>
              <a:rPr lang="en-US" altLang="ja-JP" sz="1300" b="1" kern="0" spc="-36" dirty="0" smtClean="0"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/</a:t>
            </a:r>
            <a:r>
              <a:rPr lang="ja-JP" altLang="en-US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発行規模</a:t>
            </a:r>
            <a:r>
              <a:rPr lang="en-US" altLang="ko-KR" sz="1300" kern="0" spc="-36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1,000</a:t>
            </a:r>
            <a:r>
              <a:rPr lang="ja-JP" altLang="en-US" sz="1300" kern="0" spc="-36" dirty="0">
                <a:latin typeface="BIZ UDGothic" panose="020B0400000000000000" pitchFamily="33" charset="-128"/>
                <a:ea typeface="BIZ UDGothic" panose="020B0400000000000000" pitchFamily="33" charset="-128"/>
              </a:rPr>
              <a:t>億</a:t>
            </a:r>
            <a:r>
              <a:rPr lang="ko-KR" altLang="en-US" sz="1300" kern="0" spc="-36" dirty="0" smtClean="0"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→</a:t>
            </a:r>
            <a:r>
              <a:rPr lang="en-US" altLang="ko-KR" sz="15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</a:t>
            </a:r>
            <a:r>
              <a:rPr lang="ja-JP" altLang="en-US" sz="1500" b="1" kern="0" spc="-36" dirty="0" smtClean="0">
                <a:solidFill>
                  <a:srgbClr val="0070C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兆</a:t>
            </a:r>
            <a:r>
              <a:rPr lang="ko-KR" altLang="en-US" sz="1500" kern="0" spc="-36" dirty="0" smtClean="0">
                <a:solidFill>
                  <a:srgbClr val="0070C0"/>
                </a:solidFill>
                <a:latin typeface="BIZ UDGothic" panose="020B0400000000000000" pitchFamily="33" charset="-128"/>
              </a:rPr>
              <a:t> </a:t>
            </a:r>
            <a:endParaRPr lang="ko-KR" altLang="en-US" sz="1500" kern="0" spc="-36" dirty="0">
              <a:solidFill>
                <a:srgbClr val="0070C0"/>
              </a:solidFill>
              <a:latin typeface="BIZ UDGothic" panose="020B0400000000000000" pitchFamily="33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8880" y="2302785"/>
            <a:ext cx="129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spc="-300" dirty="0" smtClean="0">
                <a:solidFill>
                  <a:srgbClr val="00B0F0"/>
                </a:solidFill>
              </a:rPr>
              <a:t>キョンギド・ソンナムシ</a:t>
            </a:r>
            <a:endParaRPr lang="ko-KR" altLang="en-US" sz="1050" spc="-3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양쪽 모서리가 둥근 사각형 124">
            <a:extLst>
              <a:ext uri="{FF2B5EF4-FFF2-40B4-BE49-F238E27FC236}">
                <a16:creationId xmlns:a16="http://schemas.microsoft.com/office/drawing/2014/main" id="{7F1547A6-4FA5-427A-8F87-DC88592BE2C5}"/>
              </a:ext>
            </a:extLst>
          </p:cNvPr>
          <p:cNvSpPr/>
          <p:nvPr/>
        </p:nvSpPr>
        <p:spPr>
          <a:xfrm>
            <a:off x="4813274" y="1027139"/>
            <a:ext cx="5308409" cy="626379"/>
          </a:xfrm>
          <a:prstGeom prst="round2SameRect">
            <a:avLst>
              <a:gd name="adj1" fmla="val 23662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Gothic" panose="020B0400000000000000" pitchFamily="33" charset="-128"/>
              <a:ea typeface="넥슨Lv2고딕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686" y="226946"/>
            <a:ext cx="651148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l">
              <a:defRPr>
                <a:ea typeface="에스코어 드림 5 Medium"/>
              </a:defRPr>
            </a:pPr>
            <a:r>
              <a:rPr lang="ja-JP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釜山地域愛商品券・地域通貨</a:t>
            </a:r>
            <a:r>
              <a:rPr lang="ko-KR" altLang="en-US" sz="2400" dirty="0" err="1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rPr>
              <a:t>동백전</a:t>
            </a:r>
            <a:r>
              <a:rPr lang="ja-JP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の現状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2557" y="143628"/>
            <a:ext cx="4579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ko-KR" sz="3500" b="0" i="0" u="none" strike="noStrike" kern="1200" cap="none" spc="0" normalizeH="0" baseline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I</a:t>
            </a:r>
            <a:r>
              <a:rPr kumimoji="0" lang="en-US" altLang="ko-KR" sz="3500" b="0" i="0" u="none" strike="noStrike" kern="1200" cap="none" spc="0" normalizeH="0" baseline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ko-KR" altLang="en-US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606865" y="971551"/>
            <a:ext cx="7064986" cy="6414014"/>
          </a:xfrm>
          <a:prstGeom prst="rect">
            <a:avLst/>
          </a:pr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sz="140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45" name="사각형: 둥근 모서리 44"/>
          <p:cNvSpPr/>
          <p:nvPr/>
        </p:nvSpPr>
        <p:spPr>
          <a:xfrm>
            <a:off x="3733014" y="1079487"/>
            <a:ext cx="6824183" cy="6259541"/>
          </a:xfrm>
          <a:prstGeom prst="roundRect">
            <a:avLst>
              <a:gd name="adj" fmla="val 72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254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1400" dirty="0">
                <a:latin typeface="BIZ UDGothic" panose="020B0400000000000000" pitchFamily="33" charset="-128"/>
                <a:ea typeface="BIZ UDGothic" panose="020B0400000000000000" pitchFamily="33" charset="-128"/>
              </a:rPr>
              <a:t>TAE  </a:t>
            </a:r>
            <a:r>
              <a:rPr lang="en-US" altLang="ko-KR" sz="140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KYONG</a:t>
            </a:r>
            <a:endParaRPr lang="ko-KR" altLang="en-US" sz="1400" dirty="0"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1053" name="그룹 1052"/>
          <p:cNvGrpSpPr/>
          <p:nvPr/>
        </p:nvGrpSpPr>
        <p:grpSpPr>
          <a:xfrm>
            <a:off x="582974" y="2426375"/>
            <a:ext cx="2508092" cy="2911732"/>
            <a:chOff x="732712" y="2616819"/>
            <a:chExt cx="2508092" cy="2911732"/>
          </a:xfrm>
        </p:grpSpPr>
        <p:grpSp>
          <p:nvGrpSpPr>
            <p:cNvPr id="47" name="그룹 46"/>
            <p:cNvGrpSpPr/>
            <p:nvPr/>
          </p:nvGrpSpPr>
          <p:grpSpPr>
            <a:xfrm>
              <a:off x="732712" y="2616819"/>
              <a:ext cx="2508092" cy="2911732"/>
              <a:chOff x="3675309" y="2718524"/>
              <a:chExt cx="1788398" cy="20762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육각형 47"/>
              <p:cNvSpPr/>
              <p:nvPr/>
            </p:nvSpPr>
            <p:spPr>
              <a:xfrm rot="16200000">
                <a:off x="3537616" y="2868645"/>
                <a:ext cx="2068765" cy="178341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 defTabSz="342908">
                  <a:defRPr/>
                </a:pPr>
                <a:endParaRPr lang="ko-KR" altLang="en-US" sz="2400">
                  <a:solidFill>
                    <a:prstClr val="white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49" name="육각형 48"/>
              <p:cNvSpPr/>
              <p:nvPr/>
            </p:nvSpPr>
            <p:spPr>
              <a:xfrm rot="16200000">
                <a:off x="3639878" y="2956795"/>
                <a:ext cx="1864244" cy="1607111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149F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 defTabSz="342908">
                  <a:defRPr/>
                </a:pPr>
                <a:endParaRPr lang="ko-KR" altLang="en-US" sz="2000">
                  <a:solidFill>
                    <a:prstClr val="white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50" name="육각형 11"/>
              <p:cNvSpPr/>
              <p:nvPr/>
            </p:nvSpPr>
            <p:spPr>
              <a:xfrm rot="16200000">
                <a:off x="3946342" y="2447491"/>
                <a:ext cx="1230068" cy="1772133"/>
              </a:xfrm>
              <a:custGeom>
                <a:avLst/>
                <a:gdLst/>
                <a:ahLst/>
                <a:cxnLst/>
                <a:rect l="l" t="t" r="r" b="b"/>
                <a:pathLst>
                  <a:path w="904059" h="1302463">
                    <a:moveTo>
                      <a:pt x="904059" y="651232"/>
                    </a:moveTo>
                    <a:lnTo>
                      <a:pt x="578443" y="1302463"/>
                    </a:lnTo>
                    <a:lnTo>
                      <a:pt x="447408" y="1302463"/>
                    </a:lnTo>
                    <a:lnTo>
                      <a:pt x="0" y="0"/>
                    </a:lnTo>
                    <a:lnTo>
                      <a:pt x="5784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alpha val="40000"/>
                    </a:schemeClr>
                  </a:gs>
                  <a:gs pos="77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 defTabSz="342908">
                  <a:defRPr/>
                </a:pPr>
                <a:endParaRPr lang="ko-KR" altLang="en-US" sz="2000">
                  <a:ln w="9525"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pic>
          <p:nvPicPr>
            <p:cNvPr id="37" name="그림 36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229388" y="3287869"/>
              <a:ext cx="1491930" cy="1444687"/>
            </a:xfrm>
            <a:prstGeom prst="rect">
              <a:avLst/>
            </a:prstGeom>
          </p:spPr>
        </p:pic>
      </p:grpSp>
      <p:grpSp>
        <p:nvGrpSpPr>
          <p:cNvPr id="1120" name="그룹 1119"/>
          <p:cNvGrpSpPr/>
          <p:nvPr/>
        </p:nvGrpSpPr>
        <p:grpSpPr>
          <a:xfrm>
            <a:off x="4304646" y="1225043"/>
            <a:ext cx="5719604" cy="2030258"/>
            <a:chOff x="4333953" y="1104361"/>
            <a:chExt cx="5719604" cy="2030258"/>
          </a:xfrm>
        </p:grpSpPr>
        <p:sp>
          <p:nvSpPr>
            <p:cNvPr id="59" name="모서리가 둥근 직사각형 60"/>
            <p:cNvSpPr/>
            <p:nvPr/>
          </p:nvSpPr>
          <p:spPr>
            <a:xfrm>
              <a:off x="4333953" y="2717557"/>
              <a:ext cx="4935270" cy="417062"/>
            </a:xfrm>
            <a:prstGeom prst="roundRect">
              <a:avLst>
                <a:gd name="adj" fmla="val 674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700" dirty="0" err="1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rPr>
                <a:t>동백전</a:t>
              </a:r>
              <a:r>
                <a:rPr lang="ja-JP" altLang="en-US" sz="17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lang="en-US" altLang="ko-KR" sz="17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BI</a:t>
              </a:r>
              <a:r>
                <a:rPr lang="en-US" altLang="ko-KR" sz="17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5 Medium"/>
                </a:rPr>
                <a:t>: </a:t>
              </a:r>
              <a:r>
                <a:rPr lang="ja-JP" altLang="en-US" sz="17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釜</a:t>
              </a:r>
              <a:r>
                <a:rPr lang="ja-JP" altLang="en-US" sz="17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山市の</a:t>
              </a:r>
              <a:r>
                <a:rPr lang="en-US" altLang="ja-JP" sz="17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16</a:t>
              </a:r>
              <a:r>
                <a:rPr lang="ja-JP" altLang="en-US" sz="17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の区</a:t>
              </a:r>
              <a:r>
                <a:rPr lang="en-US" altLang="ja-JP" sz="17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·</a:t>
              </a:r>
              <a:r>
                <a:rPr lang="ja-JP" altLang="en-US" sz="17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郡の象徴</a:t>
              </a:r>
              <a:endParaRPr lang="ko-KR" altLang="en-US" sz="17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93825" y="1104361"/>
              <a:ext cx="29452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1600" b="1" dirty="0" err="1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에스코어 드림 5 Medium"/>
                </a:rPr>
                <a:t>동백전은</a:t>
              </a:r>
              <a:r>
                <a:rPr lang="ko-KR" altLang="en-US" sz="1600" b="1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lang="en-US" altLang="ko-KR" sz="1600" b="1" dirty="0" smtClean="0">
                  <a:ln w="9525">
                    <a:solidFill>
                      <a:srgbClr val="7A86B6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?</a:t>
              </a:r>
              <a:endParaRPr lang="en-US" altLang="ko-KR" sz="1600" b="1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sp>
          <p:nvSpPr>
            <p:cNvPr id="58" name="모서리가 둥근 직사각형 111"/>
            <p:cNvSpPr/>
            <p:nvPr/>
          </p:nvSpPr>
          <p:spPr>
            <a:xfrm>
              <a:off x="4333953" y="1610247"/>
              <a:ext cx="5719604" cy="604558"/>
            </a:xfrm>
            <a:prstGeom prst="roundRect">
              <a:avLst>
                <a:gd name="adj" fmla="val 674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ja-JP" altLang="en-US" sz="16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名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称</a:t>
              </a:r>
              <a:r>
                <a:rPr lang="en-US" altLang="ja-JP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: 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釜</a:t>
              </a:r>
              <a:r>
                <a:rPr lang="ja-JP" altLang="en-US" sz="16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山市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の</a:t>
              </a:r>
              <a:r>
                <a:rPr lang="ja-JP" altLang="en-US" sz="1600" u="sng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象徴</a:t>
              </a:r>
              <a:r>
                <a:rPr lang="ko-KR" altLang="en-US" sz="1600" u="sng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lang="ja-JP" altLang="en-US" b="1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椿</a:t>
              </a:r>
              <a:r>
                <a:rPr lang="en-US" altLang="ja-JP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ko-KR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rPr>
                <a:t>동백</a:t>
              </a:r>
              <a:r>
                <a:rPr lang="en-US" altLang="ko-KR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  <a:r>
                <a:rPr lang="ja-JP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 </a:t>
              </a:r>
              <a:r>
                <a:rPr lang="ko-KR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rPr>
                <a:t>   </a:t>
              </a:r>
              <a:r>
                <a:rPr lang="ja-JP" altLang="en-US" sz="1600" u="sng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貨幣</a:t>
              </a:r>
              <a:r>
                <a:rPr lang="ja-JP" altLang="en-US" sz="1600" u="sng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</a:t>
              </a:r>
              <a:r>
                <a:rPr lang="ko-KR" altLang="en-US" b="1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에스코어 드림 5 Medium"/>
                </a:rPr>
                <a:t>錢</a:t>
              </a:r>
              <a:r>
                <a:rPr lang="en-US" altLang="ko-KR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rPr>
                <a:t>(</a:t>
              </a:r>
              <a:r>
                <a:rPr lang="ko-KR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rPr>
                <a:t>전</a:t>
              </a:r>
              <a:r>
                <a:rPr lang="en-US" altLang="ko-KR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を併せた造語</a:t>
              </a:r>
              <a:endParaRPr lang="en-US" altLang="ko-KR" sz="16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</p:grpSp>
      <p:sp>
        <p:nvSpPr>
          <p:cNvPr id="1035" name="모서리가 둥근 직사각형 141"/>
          <p:cNvSpPr/>
          <p:nvPr/>
        </p:nvSpPr>
        <p:spPr>
          <a:xfrm>
            <a:off x="3399211" y="4907155"/>
            <a:ext cx="5255558" cy="663584"/>
          </a:xfrm>
          <a:prstGeom prst="roundRect">
            <a:avLst>
              <a:gd name="adj" fmla="val 674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ja-JP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</a:t>
            </a:r>
            <a:r>
              <a:rPr lang="en-US" altLang="ko-KR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</a:t>
            </a:r>
            <a:r>
              <a:rPr lang="en-US" altLang="ja-JP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</a:t>
            </a:r>
            <a:r>
              <a:rPr lang="ja-JP" altLang="en-US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en-US" altLang="ja-JP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12</a:t>
            </a:r>
            <a:r>
              <a:rPr lang="ja-JP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月末時点で</a:t>
            </a:r>
            <a:r>
              <a:rPr lang="en-US" altLang="ko-KR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2.</a:t>
            </a:r>
            <a:r>
              <a:rPr lang="en-US" altLang="ja-JP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4</a:t>
            </a:r>
            <a:r>
              <a:rPr lang="ja-JP" altLang="en-US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兆</a:t>
            </a:r>
            <a:r>
              <a:rPr lang="ja-JP" altLang="en-US" sz="1400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149FDB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ウォン</a:t>
            </a:r>
            <a:r>
              <a:rPr lang="ja-JP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を発行</a:t>
            </a:r>
            <a:endParaRPr lang="en-US" altLang="ko-KR" sz="140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>
              <a:defRPr/>
            </a:pPr>
            <a:r>
              <a:rPr lang="ja-JP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加入者数</a:t>
            </a:r>
            <a:r>
              <a:rPr lang="en-US" altLang="ko-KR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10</a:t>
            </a:r>
            <a:r>
              <a:rPr lang="en-US" altLang="ja-JP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7</a:t>
            </a:r>
            <a:r>
              <a:rPr lang="ja-JP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万人</a:t>
            </a:r>
            <a:r>
              <a:rPr lang="ja-JP" altLang="en-US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r>
              <a:rPr lang="ja-JP" altLang="en-US" sz="1400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実利用者数</a:t>
            </a:r>
            <a:r>
              <a:rPr lang="ko-KR" altLang="en-US" sz="1400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휴먼엑스포" panose="02030504000101010101" pitchFamily="18" charset="-127"/>
              </a:rPr>
              <a:t> </a:t>
            </a:r>
            <a:r>
              <a:rPr lang="en-US" altLang="ko-KR" sz="1400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80</a:t>
            </a:r>
            <a:r>
              <a:rPr lang="ja-JP" altLang="en-US" sz="1400" b="1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万人</a:t>
            </a:r>
            <a:endParaRPr lang="en-US" altLang="ko-KR" sz="1400" b="1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pic>
        <p:nvPicPr>
          <p:cNvPr id="1117" name="그림 111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087602" y="3768648"/>
            <a:ext cx="124545" cy="13670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03EC149-EBF8-4C35-4D1F-5B19BD26B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15544" y="2763102"/>
            <a:ext cx="800603" cy="871961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4F55763-68FD-BD49-45B4-B8442B30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08" y="4625473"/>
            <a:ext cx="933312" cy="13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711289" y="4471585"/>
            <a:ext cx="52517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ja-JP" altLang="en-US" sz="140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釜山市の</a:t>
            </a:r>
            <a:r>
              <a:rPr lang="ja-JP" altLang="en-US" sz="1400" dirty="0" smtClean="0">
                <a:solidFill>
                  <a:srgbClr val="013AAD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代表的なプラットフォーム事業</a:t>
            </a:r>
            <a:r>
              <a:rPr lang="ja-JP" altLang="en-US" sz="140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として頭角を現す</a:t>
            </a:r>
            <a:endParaRPr lang="ko-KR" altLang="en-US" sz="1400" dirty="0">
              <a:latin typeface="BIZ UDGothic" panose="020B0400000000000000" pitchFamily="33" charset="-128"/>
              <a:ea typeface="에스코어 드림 5 Medium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2904BF2-BA08-FC1E-A820-A531FCA53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34" y="2180499"/>
            <a:ext cx="513233" cy="42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161FF-D03B-9916-8895-AABD7D8A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0403" y="2214620"/>
            <a:ext cx="462091" cy="3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BF98711-BBEE-B6DB-0A68-21C4293E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56" y="1882476"/>
            <a:ext cx="335411" cy="33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052727" y="1965310"/>
            <a:ext cx="125770" cy="136705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072681" y="3010112"/>
            <a:ext cx="124545" cy="136705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0218" y="6418092"/>
            <a:ext cx="6514220" cy="864324"/>
          </a:xfrm>
          <a:prstGeom prst="rect">
            <a:avLst/>
          </a:prstGeom>
        </p:spPr>
      </p:pic>
      <p:sp>
        <p:nvSpPr>
          <p:cNvPr id="1047" name="모서리가 둥근 직사각형 62"/>
          <p:cNvSpPr/>
          <p:nvPr/>
        </p:nvSpPr>
        <p:spPr>
          <a:xfrm>
            <a:off x="4240157" y="3542338"/>
            <a:ext cx="3446932" cy="604558"/>
          </a:xfrm>
          <a:prstGeom prst="roundRect">
            <a:avLst>
              <a:gd name="adj" fmla="val 674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6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2019.12.30 </a:t>
            </a:r>
            <a:r>
              <a:rPr lang="ja-JP" altLang="en-US" sz="16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</a:t>
            </a:r>
            <a:r>
              <a:rPr lang="ja-JP" altLang="en-US" sz="16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売</a:t>
            </a:r>
            <a:endParaRPr lang="en-US" altLang="ja-JP" sz="160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>
              <a:defRPr/>
            </a:pPr>
            <a:r>
              <a:rPr lang="ja-JP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チャージ式プリペイドプラットフォーム</a:t>
            </a:r>
            <a:endParaRPr lang="en-US" altLang="ko-KR" sz="14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1051" name="TextBox 1050"/>
          <p:cNvSpPr txBox="1"/>
          <p:nvPr/>
        </p:nvSpPr>
        <p:spPr>
          <a:xfrm>
            <a:off x="7774691" y="3780067"/>
            <a:ext cx="2492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ko-KR" sz="1200" b="0" i="0" u="none" strike="noStrike" kern="1200" cap="none" spc="0" normalizeH="0" baseline="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IC</a:t>
            </a:r>
            <a:r>
              <a:rPr kumimoji="0" lang="en-US" altLang="ko-KR" sz="1200" b="0" i="0" u="none" strike="noStrike" kern="1200" cap="none" spc="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kumimoji="0" lang="ja-JP" altLang="en-US" sz="1200" b="0" i="0" u="none" strike="noStrike" kern="1200" cap="none" spc="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チェック・プリペイド</a:t>
            </a:r>
            <a:r>
              <a:rPr kumimoji="0" lang="en-US" altLang="ko-KR" sz="1200" b="0" i="0" u="none" strike="noStrike" kern="1200" cap="none" spc="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カード</a:t>
            </a:r>
            <a:endParaRPr lang="en-US" altLang="ja-JP" sz="120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FF000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>
              <a:defRPr/>
            </a:pPr>
            <a:r>
              <a:rPr lang="en-US" altLang="ko-KR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+</a:t>
            </a:r>
            <a:r>
              <a:rPr lang="ja-JP" altLang="en-US" sz="12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モバイル</a:t>
            </a:r>
            <a:r>
              <a:rPr kumimoji="0" lang="ko-KR" altLang="en-US" sz="1200" b="0" i="0" u="none" strike="noStrike" kern="1200" cap="none" spc="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 </a:t>
            </a:r>
            <a:endParaRPr lang="ko-KR" altLang="en-US" sz="1600" dirty="0"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21" name="Group 249">
            <a:extLst>
              <a:ext uri="{FF2B5EF4-FFF2-40B4-BE49-F238E27FC236}">
                <a16:creationId xmlns:a16="http://schemas.microsoft.com/office/drawing/2014/main" id="{DA46BC28-F270-8275-3889-A5C1493DC2E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269184" y="4166301"/>
            <a:ext cx="1756808" cy="276748"/>
            <a:chOff x="860" y="1224"/>
            <a:chExt cx="2600" cy="408"/>
          </a:xfrm>
        </p:grpSpPr>
        <p:sp>
          <p:nvSpPr>
            <p:cNvPr id="22" name="Freeform 250">
              <a:extLst>
                <a:ext uri="{FF2B5EF4-FFF2-40B4-BE49-F238E27FC236}">
                  <a16:creationId xmlns:a16="http://schemas.microsoft.com/office/drawing/2014/main" id="{115427B5-ADF4-E1DF-AD99-5B7604F97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1424"/>
              <a:ext cx="944" cy="208"/>
            </a:xfrm>
            <a:custGeom>
              <a:avLst/>
              <a:gdLst/>
              <a:ahLst/>
              <a:cxnLst>
                <a:cxn ang="0">
                  <a:pos x="764" y="208"/>
                </a:cxn>
                <a:cxn ang="0">
                  <a:pos x="944" y="0"/>
                </a:cxn>
                <a:cxn ang="0">
                  <a:pos x="0" y="208"/>
                </a:cxn>
                <a:cxn ang="0">
                  <a:pos x="764" y="208"/>
                </a:cxn>
              </a:cxnLst>
              <a:rect l="0" t="0" r="r" b="b"/>
              <a:pathLst>
                <a:path w="944" h="208">
                  <a:moveTo>
                    <a:pt x="764" y="208"/>
                  </a:moveTo>
                  <a:lnTo>
                    <a:pt x="944" y="0"/>
                  </a:lnTo>
                  <a:lnTo>
                    <a:pt x="0" y="208"/>
                  </a:lnTo>
                  <a:lnTo>
                    <a:pt x="764" y="2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ko-KR" altLang="en-US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23" name="Freeform 251">
              <a:extLst>
                <a:ext uri="{FF2B5EF4-FFF2-40B4-BE49-F238E27FC236}">
                  <a16:creationId xmlns:a16="http://schemas.microsoft.com/office/drawing/2014/main" id="{5B680609-3836-51C9-15A8-60D574FD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420"/>
              <a:ext cx="932" cy="212"/>
            </a:xfrm>
            <a:custGeom>
              <a:avLst/>
              <a:gdLst/>
              <a:ahLst/>
              <a:cxnLst>
                <a:cxn ang="0">
                  <a:pos x="180" y="212"/>
                </a:cxn>
                <a:cxn ang="0">
                  <a:pos x="0" y="0"/>
                </a:cxn>
                <a:cxn ang="0">
                  <a:pos x="932" y="212"/>
                </a:cxn>
                <a:cxn ang="0">
                  <a:pos x="180" y="212"/>
                </a:cxn>
              </a:cxnLst>
              <a:rect l="0" t="0" r="r" b="b"/>
              <a:pathLst>
                <a:path w="932" h="212">
                  <a:moveTo>
                    <a:pt x="180" y="212"/>
                  </a:moveTo>
                  <a:lnTo>
                    <a:pt x="0" y="0"/>
                  </a:lnTo>
                  <a:lnTo>
                    <a:pt x="932" y="212"/>
                  </a:lnTo>
                  <a:lnTo>
                    <a:pt x="180" y="2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ko-KR" altLang="en-US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  <p:sp>
          <p:nvSpPr>
            <p:cNvPr id="24" name="Freeform 252">
              <a:extLst>
                <a:ext uri="{FF2B5EF4-FFF2-40B4-BE49-F238E27FC236}">
                  <a16:creationId xmlns:a16="http://schemas.microsoft.com/office/drawing/2014/main" id="{380BFE7E-FBD7-411C-A9AD-6FA5D6B3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1224"/>
              <a:ext cx="1445" cy="408"/>
            </a:xfrm>
            <a:custGeom>
              <a:avLst/>
              <a:gdLst/>
              <a:ahLst/>
              <a:cxnLst>
                <a:cxn ang="0">
                  <a:pos x="211" y="408"/>
                </a:cxn>
                <a:cxn ang="0">
                  <a:pos x="388" y="184"/>
                </a:cxn>
                <a:cxn ang="0">
                  <a:pos x="0" y="264"/>
                </a:cxn>
                <a:cxn ang="0">
                  <a:pos x="725" y="0"/>
                </a:cxn>
                <a:cxn ang="0">
                  <a:pos x="1445" y="264"/>
                </a:cxn>
                <a:cxn ang="0">
                  <a:pos x="1061" y="182"/>
                </a:cxn>
                <a:cxn ang="0">
                  <a:pos x="1245" y="408"/>
                </a:cxn>
                <a:cxn ang="0">
                  <a:pos x="211" y="408"/>
                </a:cxn>
              </a:cxnLst>
              <a:rect l="0" t="0" r="r" b="b"/>
              <a:pathLst>
                <a:path w="1445" h="408">
                  <a:moveTo>
                    <a:pt x="211" y="408"/>
                  </a:moveTo>
                  <a:lnTo>
                    <a:pt x="388" y="184"/>
                  </a:lnTo>
                  <a:lnTo>
                    <a:pt x="0" y="264"/>
                  </a:lnTo>
                  <a:lnTo>
                    <a:pt x="725" y="0"/>
                  </a:lnTo>
                  <a:lnTo>
                    <a:pt x="1445" y="264"/>
                  </a:lnTo>
                  <a:lnTo>
                    <a:pt x="1061" y="182"/>
                  </a:lnTo>
                  <a:lnTo>
                    <a:pt x="1245" y="408"/>
                  </a:lnTo>
                  <a:lnTo>
                    <a:pt x="211" y="4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ko-KR" altLang="en-US">
                <a:latin typeface="BIZ UDGothic" panose="020B0400000000000000" pitchFamily="33" charset="-128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1118" name="그림 111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115612" y="5041283"/>
            <a:ext cx="124545" cy="124545"/>
          </a:xfrm>
          <a:prstGeom prst="rect">
            <a:avLst/>
          </a:prstGeom>
        </p:spPr>
      </p:pic>
      <p:sp>
        <p:nvSpPr>
          <p:cNvPr id="56" name="사각형: 둥근 위쪽 모서리 50"/>
          <p:cNvSpPr/>
          <p:nvPr/>
        </p:nvSpPr>
        <p:spPr>
          <a:xfrm rot="10800000">
            <a:off x="3733014" y="1079488"/>
            <a:ext cx="6824182" cy="447469"/>
          </a:xfrm>
          <a:prstGeom prst="round2SameRect">
            <a:avLst>
              <a:gd name="adj1" fmla="val 43080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endParaRPr lang="ko-KR" altLang="en-US" sz="1400" b="1"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1133" name="그룹 1132"/>
          <p:cNvGrpSpPr/>
          <p:nvPr/>
        </p:nvGrpSpPr>
        <p:grpSpPr>
          <a:xfrm>
            <a:off x="4474107" y="5670631"/>
            <a:ext cx="4603905" cy="1217924"/>
            <a:chOff x="2899303" y="4144303"/>
            <a:chExt cx="5658473" cy="1963198"/>
          </a:xfrm>
        </p:grpSpPr>
        <p:sp>
          <p:nvSpPr>
            <p:cNvPr id="1134" name="오각형 29"/>
            <p:cNvSpPr/>
            <p:nvPr/>
          </p:nvSpPr>
          <p:spPr>
            <a:xfrm>
              <a:off x="2971268" y="4798704"/>
              <a:ext cx="3888441" cy="654400"/>
            </a:xfrm>
            <a:prstGeom prst="homePlate">
              <a:avLst>
                <a:gd name="adj" fmla="val 50000"/>
              </a:avLst>
            </a:prstGeom>
            <a:gradFill>
              <a:gsLst>
                <a:gs pos="100000">
                  <a:srgbClr val="0070C0"/>
                </a:gs>
                <a:gs pos="28000">
                  <a:schemeClr val="accent5"/>
                </a:gs>
                <a:gs pos="0">
                  <a:schemeClr val="accent5">
                    <a:lumMod val="20000"/>
                    <a:lumOff val="80000"/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endParaRPr lang="ko-KR" altLang="en-US" sz="2000" b="1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35" name="오각형 30"/>
            <p:cNvSpPr/>
            <p:nvPr/>
          </p:nvSpPr>
          <p:spPr>
            <a:xfrm>
              <a:off x="2899303" y="4144303"/>
              <a:ext cx="3111568" cy="654400"/>
            </a:xfrm>
            <a:prstGeom prst="homePlate">
              <a:avLst>
                <a:gd name="adj" fmla="val 50000"/>
              </a:avLst>
            </a:prstGeom>
            <a:gradFill flip="none" rotWithShape="1">
              <a:gsLst>
                <a:gs pos="100000">
                  <a:srgbClr val="00B0F0"/>
                </a:gs>
                <a:gs pos="28000">
                  <a:srgbClr val="9FE6FF"/>
                </a:gs>
                <a:gs pos="0">
                  <a:schemeClr val="accent5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endParaRPr lang="ko-KR" altLang="en-US" sz="2000" b="1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36" name="오각형 31"/>
            <p:cNvSpPr/>
            <p:nvPr/>
          </p:nvSpPr>
          <p:spPr>
            <a:xfrm>
              <a:off x="2971268" y="5453101"/>
              <a:ext cx="5586508" cy="654400"/>
            </a:xfrm>
            <a:prstGeom prst="homePlate">
              <a:avLst>
                <a:gd name="adj" fmla="val 50000"/>
              </a:avLst>
            </a:prstGeom>
            <a:gradFill>
              <a:gsLst>
                <a:gs pos="10000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endParaRPr lang="ko-KR" altLang="en-US" sz="2000" b="1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37" name="TextBox 83"/>
            <p:cNvSpPr txBox="1"/>
            <p:nvPr/>
          </p:nvSpPr>
          <p:spPr>
            <a:xfrm>
              <a:off x="3459892" y="4228112"/>
              <a:ext cx="2443253" cy="496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E54"/>
                </a:buClr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1400" b="1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kumimoji="0" lang="en-US" altLang="ko-KR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kumimoji="0" lang="ja-JP" altLang="en-US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kumimoji="0" lang="ko-KR" altLang="en-US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kumimoji="0" lang="en-US" altLang="ko-KR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1.25</a:t>
              </a:r>
              <a:r>
                <a:rPr lang="ja-JP" altLang="en-US" sz="1400" b="1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兆ウォン</a:t>
              </a:r>
              <a:endParaRPr kumimoji="0" lang="ko-KR" altLang="en-US" sz="1400" b="1" i="0" u="none" strike="noStrike" kern="1200" cap="none" spc="0" normalizeH="0" baseline="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38" name="TextBox 85"/>
            <p:cNvSpPr txBox="1"/>
            <p:nvPr/>
          </p:nvSpPr>
          <p:spPr>
            <a:xfrm>
              <a:off x="4305676" y="4912777"/>
              <a:ext cx="2539123" cy="496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1400" b="1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kumimoji="0" lang="en-US" altLang="ko-KR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21</a:t>
              </a:r>
              <a:r>
                <a:rPr lang="ja-JP" altLang="en-US" sz="1400" b="1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kumimoji="0" lang="ko-KR" altLang="en-US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kumimoji="0" lang="en-US" altLang="ko-KR" sz="1400" b="1" i="0" u="none" strike="noStrike" kern="1200" cap="none" spc="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1.6</a:t>
              </a:r>
              <a:r>
                <a:rPr lang="ja-JP" altLang="en-US" sz="1400" b="1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兆ウォン</a:t>
              </a:r>
              <a:endParaRPr kumimoji="0" lang="ko-KR" altLang="en-US" b="1" i="0" u="none" strike="noStrike" kern="1200" cap="none" spc="0" normalizeH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139" name="TextBox 87"/>
            <p:cNvSpPr txBox="1"/>
            <p:nvPr/>
          </p:nvSpPr>
          <p:spPr>
            <a:xfrm>
              <a:off x="4056622" y="5512839"/>
              <a:ext cx="4501154" cy="496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1400" b="1" spc="-58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kumimoji="0" lang="en-US" altLang="ko-KR" sz="1400" b="1" i="0" u="none" strike="noStrike" kern="1200" cap="none" spc="-58" normalizeH="0" baseline="0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22</a:t>
              </a:r>
              <a:r>
                <a:rPr kumimoji="0" lang="ja-JP" altLang="en-US" sz="1400" b="1" i="0" u="none" strike="noStrike" kern="1200" cap="none" spc="-58" normalizeH="0" baseline="0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kumimoji="0" lang="ko-KR" altLang="en-US" sz="1400" b="1" i="0" u="none" strike="noStrike" kern="1200" cap="none" spc="-58" normalizeH="0" baseline="0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에스코어 드림 6 Bold"/>
                </a:rPr>
                <a:t> </a:t>
              </a:r>
              <a:r>
                <a:rPr kumimoji="0" lang="en-US" altLang="ko-KR" sz="1400" b="1" i="0" u="none" strike="noStrike" kern="1200" cap="none" spc="-58" normalizeH="0" baseline="0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2</a:t>
              </a:r>
              <a:r>
                <a:rPr kumimoji="0" lang="ja-JP" altLang="en-US" sz="1400" b="1" i="0" u="none" strike="noStrike" kern="1200" cap="none" spc="-58" normalizeH="0" baseline="0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兆ウォン以上</a:t>
              </a:r>
              <a:r>
                <a:rPr kumimoji="0" lang="ja-JP" altLang="en-US" sz="1400" b="1" i="0" u="none" strike="noStrike" kern="1200" cap="none" spc="-58" normalizeH="0" baseline="0" dirty="0" smtClean="0">
                  <a:ln w="3175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の発行が見込まれる</a:t>
              </a:r>
              <a:endParaRPr kumimoji="0" lang="ko-KR" altLang="en-US" sz="1400" b="1" i="0" u="none" strike="noStrike" kern="1200" cap="none" spc="-58" normalizeH="0" baseline="0" dirty="0">
                <a:solidFill>
                  <a:schemeClr val="bg1"/>
                </a:solidFill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970880" y="1097952"/>
            <a:ext cx="2945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rPr>
              <a:t>동</a:t>
            </a:r>
            <a:r>
              <a:rPr lang="ko-KR" altLang="en-US" sz="20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rPr>
              <a:t>백전</a:t>
            </a:r>
            <a:r>
              <a:rPr lang="ja-JP" altLang="en-US" sz="20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とは</a:t>
            </a:r>
            <a:r>
              <a:rPr lang="ko-KR" altLang="en-US" sz="20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en-US" altLang="ko-KR" sz="20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?</a:t>
            </a:r>
            <a:endParaRPr lang="en-US" altLang="ko-KR" sz="20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41" y="3857892"/>
            <a:ext cx="4768944" cy="620070"/>
          </a:xfrm>
          <a:prstGeom prst="rect">
            <a:avLst/>
          </a:prstGeom>
        </p:spPr>
      </p:pic>
      <p:sp>
        <p:nvSpPr>
          <p:cNvPr id="256" name="사각형: 둥근 모서리 255"/>
          <p:cNvSpPr/>
          <p:nvPr/>
        </p:nvSpPr>
        <p:spPr>
          <a:xfrm>
            <a:off x="334962" y="900114"/>
            <a:ext cx="10302876" cy="6624636"/>
          </a:xfrm>
          <a:prstGeom prst="roundRect">
            <a:avLst>
              <a:gd name="adj" fmla="val 3305"/>
            </a:avLst>
          </a:prstGeom>
          <a:solidFill>
            <a:schemeClr val="bg1">
              <a:alpha val="63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4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258" y="275785"/>
            <a:ext cx="1010173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l">
              <a:defRPr>
                <a:ea typeface="에스코어 드림 5 Medium"/>
              </a:defRPr>
            </a:pPr>
            <a:r>
              <a:rPr lang="ko-KR" altLang="en-US" sz="24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lang="ja-JP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変化の中で発展を続ける</a:t>
            </a:r>
            <a:r>
              <a:rPr lang="ko-KR" altLang="en-US" sz="2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동백전</a:t>
            </a:r>
            <a:r>
              <a:rPr lang="en-US" altLang="ko-KR" sz="16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6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財政危機の中でも発行規模を維持・拡大</a:t>
            </a:r>
            <a:r>
              <a:rPr lang="en-US" altLang="ko-KR" sz="16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ko-KR" sz="24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557" y="143628"/>
            <a:ext cx="4579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ko-KR" sz="3500" b="0" i="0" u="none" strike="noStrike" kern="1200" cap="none" spc="0" normalizeH="0" baseline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Ⅱ</a:t>
            </a:r>
            <a:r>
              <a:rPr kumimoji="0" lang="en-US" altLang="ko-KR" sz="3500" b="0" i="0" u="none" strike="noStrike" kern="1200" cap="none" spc="0" normalizeH="0" baseline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ko-KR" altLang="en-US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264" name="직사각형 263"/>
          <p:cNvSpPr/>
          <p:nvPr/>
        </p:nvSpPr>
        <p:spPr>
          <a:xfrm>
            <a:off x="526705" y="5781818"/>
            <a:ext cx="9993252" cy="1585544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 w="3175">
            <a:solidFill>
              <a:srgbClr val="E6E6E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lvl="0" algn="ctr" defTabSz="914400" latinLnBrk="1">
              <a:defRPr/>
            </a:pPr>
            <a:endParaRPr lang="ko-KR" altLang="en-US" sz="2000">
              <a:ln w="9525"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prstClr val="white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461250" y="2102505"/>
            <a:ext cx="249694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ko-KR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</a:t>
            </a:r>
            <a:r>
              <a:rPr lang="ja-JP" altLang="en-US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位</a:t>
            </a:r>
            <a:r>
              <a:rPr lang="ko-KR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rPr>
              <a:t>  </a:t>
            </a:r>
            <a:r>
              <a:rPr lang="ja-JP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慶尚北道</a:t>
            </a:r>
            <a:r>
              <a:rPr lang="ko-KR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en-US" altLang="ko-KR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0.6</a:t>
            </a:r>
            <a:r>
              <a:rPr lang="en-US" altLang="ko-KR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%  </a:t>
            </a:r>
            <a:endParaRPr lang="en-US" altLang="ko-KR" sz="14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altLang="ko-KR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</a:t>
            </a:r>
            <a:r>
              <a:rPr lang="ja-JP" altLang="en-US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位  全羅南道 </a:t>
            </a:r>
            <a:r>
              <a:rPr lang="en-US" altLang="ko-KR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0.4% </a:t>
            </a:r>
            <a:endParaRPr lang="en-US" altLang="ko-KR" sz="14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altLang="ko-KR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en-US" altLang="ko-KR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3</a:t>
            </a:r>
            <a:r>
              <a:rPr lang="ja-JP" altLang="en-US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位</a:t>
            </a:r>
            <a:r>
              <a:rPr lang="ko-KR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ja-JP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</a:t>
            </a:r>
            <a:r>
              <a:rPr lang="ko-KR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en-US" altLang="ko-KR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0.3%</a:t>
            </a:r>
            <a:r>
              <a:rPr lang="ja-JP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上昇</a:t>
            </a:r>
            <a:endParaRPr lang="ko-KR" altLang="en-US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20539A"/>
              </a:solidFill>
              <a:latin typeface="BIZ UDGothic" panose="020B0400000000000000" pitchFamily="33" charset="-128"/>
              <a:ea typeface="에스코어 드림 5 Medium"/>
            </a:endParaRPr>
          </a:p>
          <a:p>
            <a:pPr lvl="0" algn="ctr">
              <a:defRPr/>
            </a:pPr>
            <a:r>
              <a:rPr lang="en-US" altLang="ko-KR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.</a:t>
            </a:r>
          </a:p>
          <a:p>
            <a:pPr lvl="0" algn="ctr">
              <a:defRPr/>
            </a:pPr>
            <a:r>
              <a:rPr lang="en-US" altLang="ko-KR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.</a:t>
            </a:r>
          </a:p>
          <a:p>
            <a:pPr lvl="0" algn="ctr">
              <a:defRPr/>
            </a:pPr>
            <a:r>
              <a:rPr lang="en-US" altLang="ko-KR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.</a:t>
            </a:r>
          </a:p>
          <a:p>
            <a:pPr lvl="0" algn="ctr">
              <a:defRPr/>
            </a:pPr>
            <a:r>
              <a:rPr lang="en-US" altLang="ko-KR" sz="14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357426" y="1429569"/>
            <a:ext cx="3089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ja-JP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地域別</a:t>
            </a:r>
            <a:r>
              <a:rPr lang="ja-JP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域内消費率の上昇幅</a:t>
            </a:r>
            <a:r>
              <a:rPr lang="ko-KR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 </a:t>
            </a:r>
            <a:r>
              <a:rPr lang="en-US" altLang="ko-KR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前年比</a:t>
            </a:r>
            <a:r>
              <a:rPr lang="en-US" altLang="ja-JP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</a:t>
            </a:r>
            <a:r>
              <a:rPr lang="ja-JP" altLang="en-US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lang="en-US" altLang="ja-JP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8</a:t>
            </a:r>
            <a:r>
              <a:rPr lang="ja-JP" altLang="en-US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月の売上高基準</a:t>
            </a:r>
            <a:r>
              <a:rPr lang="en-US" altLang="ko-KR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 </a:t>
            </a:r>
            <a:endParaRPr lang="en-US" altLang="ko-KR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6761504-246A-A8C6-AAF7-36C2FE37CBFB}"/>
              </a:ext>
            </a:extLst>
          </p:cNvPr>
          <p:cNvGrpSpPr/>
          <p:nvPr/>
        </p:nvGrpSpPr>
        <p:grpSpPr>
          <a:xfrm>
            <a:off x="334962" y="5899097"/>
            <a:ext cx="9553756" cy="1519994"/>
            <a:chOff x="-3421764" y="6024283"/>
            <a:chExt cx="9553756" cy="1519994"/>
          </a:xfrm>
        </p:grpSpPr>
        <p:sp>
          <p:nvSpPr>
            <p:cNvPr id="157" name="TextBox 156"/>
            <p:cNvSpPr txBox="1"/>
            <p:nvPr/>
          </p:nvSpPr>
          <p:spPr>
            <a:xfrm>
              <a:off x="2520813" y="6787147"/>
              <a:ext cx="3611179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60" marR="0" lvl="0" indent="-60960" defTabSz="1036747" rtl="0" eaLnBrk="1" latinLnBrk="1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kumimoji="0" lang="ko-KR" altLang="en-US" sz="1600" b="0" i="0" u="none" strike="noStrike" kern="1200" cap="none" spc="-150" normalizeH="0" baseline="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에스코어 드림 5 Medium"/>
                </a:rPr>
                <a:t>➡ </a:t>
              </a:r>
              <a:r>
                <a:rPr kumimoji="0" lang="ja-JP" altLang="en-US" sz="16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特典縮小に伴う市民への損害の最小化</a:t>
              </a:r>
              <a:endParaRPr lang="en-US" altLang="ko-KR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marL="60960" marR="0" lvl="0" indent="-60960" defTabSz="1036747" rtl="0" eaLnBrk="1" latinLnBrk="1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kumimoji="0" lang="en-US" altLang="ko-KR" sz="1600" b="0" i="0" u="none" strike="noStrike" kern="1200" cap="none" spc="-150" normalizeH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           </a:t>
              </a:r>
              <a:r>
                <a:rPr kumimoji="0" lang="ja-JP" altLang="en-US" sz="16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事業の信頼性の維持</a:t>
              </a:r>
              <a:endParaRPr kumimoji="0" lang="ko-KR" altLang="en-US" sz="1600" b="0" i="0" u="none" strike="noStrike" kern="1200" cap="none" spc="-150" normalizeH="0" baseline="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-3421764" y="6850218"/>
              <a:ext cx="5459423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ko-KR" altLang="en-US" sz="1600" b="0" i="0" u="none" strike="noStrike" kern="1200" cap="none" spc="-150" normalizeH="0" baseline="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에스코어 드림 5 Medium"/>
                </a:rPr>
                <a:t>➡ </a:t>
              </a:r>
              <a:r>
                <a:rPr lang="en-US" altLang="ko-KR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kumimoji="0" lang="en-US" altLang="ko-KR" sz="16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22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年加入者数</a:t>
              </a:r>
              <a:r>
                <a:rPr lang="en-US" altLang="ko-KR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107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万人</a:t>
              </a:r>
              <a:r>
                <a:rPr lang="en-US" altLang="ko-KR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, </a:t>
              </a:r>
              <a:r>
                <a:rPr lang="ja-JP" altLang="en-US" sz="16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発行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額  </a:t>
              </a:r>
              <a:r>
                <a:rPr lang="en-US" altLang="ko-KR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23,949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億ウォン</a:t>
              </a:r>
              <a:r>
                <a:rPr lang="ko-KR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lang="ja-JP" altLang="en-US" sz="16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達成</a:t>
              </a:r>
              <a:endParaRPr lang="en-US" altLang="ko-KR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lvl="0">
                <a:defRPr/>
              </a:pPr>
              <a:r>
                <a:rPr lang="en-US" altLang="ko-KR" sz="16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</a:t>
              </a:r>
              <a:r>
                <a:rPr lang="en-US" altLang="ko-KR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 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政策効果</a:t>
              </a:r>
              <a:r>
                <a:rPr lang="en-US" altLang="ko-KR" sz="13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ja-JP" altLang="en-US" sz="13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中</a:t>
              </a:r>
              <a:r>
                <a:rPr lang="ja-JP" altLang="en-US" sz="13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小企業の売り上げ増、域外流出防止</a:t>
              </a:r>
              <a:r>
                <a:rPr lang="en-US" altLang="ja-JP" sz="13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増</a:t>
              </a:r>
              <a:r>
                <a:rPr lang="ja-JP" altLang="en-US" sz="16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70C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大</a:t>
              </a:r>
              <a:endParaRPr lang="ko-KR" altLang="en-US" sz="2400" dirty="0">
                <a:solidFill>
                  <a:srgbClr val="0070C0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3481680" y="6024283"/>
              <a:ext cx="762864" cy="762864"/>
            </a:xfrm>
            <a:prstGeom prst="rect">
              <a:avLst/>
            </a:prstGeom>
            <a:noFill/>
          </p:spPr>
        </p:pic>
        <p:pic>
          <p:nvPicPr>
            <p:cNvPr id="328" name="Picture 2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-1297602" y="6094551"/>
              <a:ext cx="747539" cy="692596"/>
            </a:xfrm>
            <a:prstGeom prst="rect">
              <a:avLst/>
            </a:prstGeom>
            <a:noFill/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F181AF2-5F7D-25D2-CF6E-C25BA6431CE1}"/>
              </a:ext>
            </a:extLst>
          </p:cNvPr>
          <p:cNvGrpSpPr/>
          <p:nvPr/>
        </p:nvGrpSpPr>
        <p:grpSpPr>
          <a:xfrm>
            <a:off x="491307" y="1452006"/>
            <a:ext cx="6403886" cy="3440212"/>
            <a:chOff x="1010422" y="2037720"/>
            <a:chExt cx="5825075" cy="2511648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495969-F881-8E0D-D2DA-6A4D1FB75071}"/>
                </a:ext>
              </a:extLst>
            </p:cNvPr>
            <p:cNvSpPr/>
            <p:nvPr/>
          </p:nvSpPr>
          <p:spPr>
            <a:xfrm>
              <a:off x="1069218" y="2275399"/>
              <a:ext cx="5645632" cy="2273969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>
                  <a:ea typeface="에스코어 드림 5 Medium"/>
                </a:defRPr>
              </a:pPr>
              <a:endParaRPr lang="ko-KR" altLang="en-US" sz="16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2" name="양쪽 모서리가 둥근 사각형 450">
              <a:extLst>
                <a:ext uri="{FF2B5EF4-FFF2-40B4-BE49-F238E27FC236}">
                  <a16:creationId xmlns:a16="http://schemas.microsoft.com/office/drawing/2014/main" id="{4FE9CFDC-4818-765E-04BC-99AD4A8AF511}"/>
                </a:ext>
              </a:extLst>
            </p:cNvPr>
            <p:cNvSpPr/>
            <p:nvPr/>
          </p:nvSpPr>
          <p:spPr>
            <a:xfrm flipH="1">
              <a:off x="1010422" y="2037720"/>
              <a:ext cx="5738148" cy="43332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dist="25400" dir="5400000" algn="t" rotWithShape="0">
                <a:srgbClr val="00206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6AE16A-1717-0E68-A0BD-FA9AD7D6FADB}"/>
                </a:ext>
              </a:extLst>
            </p:cNvPr>
            <p:cNvSpPr txBox="1"/>
            <p:nvPr/>
          </p:nvSpPr>
          <p:spPr>
            <a:xfrm>
              <a:off x="1164065" y="2046157"/>
              <a:ext cx="5671432" cy="349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9380" lvl="0" indent="-119380" algn="just" latinLnBrk="1">
                <a:lnSpc>
                  <a:spcPct val="170000"/>
                </a:lnSpc>
                <a:spcBef>
                  <a:spcPts val="200"/>
                </a:spcBef>
                <a:spcAft>
                  <a:spcPts val="300"/>
                </a:spcAft>
                <a:defRPr/>
              </a:pPr>
              <a:r>
                <a:rPr lang="en-US" altLang="ko-KR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kumimoji="0" lang="en-US" altLang="ko-KR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22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D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国費支援の減少</a:t>
              </a:r>
              <a:r>
                <a:rPr kumimoji="0" lang="en-US" altLang="ko-KR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(2021</a:t>
              </a:r>
              <a:r>
                <a:rPr lang="ja-JP" altLang="en-US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kumimoji="0" lang="en-US" altLang="ko-KR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1,018</a:t>
              </a:r>
              <a:r>
                <a:rPr kumimoji="0" lang="ja-JP" altLang="en-US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億</a:t>
              </a:r>
              <a:r>
                <a:rPr kumimoji="0" lang="en-US" altLang="ko-KR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→2022</a:t>
              </a:r>
              <a:r>
                <a:rPr lang="ja-JP" altLang="en-US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kumimoji="0" lang="ko-KR" altLang="en-US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에스코어 드림 6 Bold"/>
                </a:rPr>
                <a:t> </a:t>
              </a:r>
              <a:r>
                <a:rPr kumimoji="0" lang="en-US" altLang="ko-KR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499.2</a:t>
              </a:r>
              <a:r>
                <a:rPr lang="ja-JP" altLang="en-US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Gothic" panose="020B0400000000000000" pitchFamily="33" charset="-128"/>
                  <a:ea typeface="BIZ UDGothic" panose="020B0400000000000000" pitchFamily="33" charset="-128"/>
                </a:rPr>
                <a:t>億</a:t>
              </a:r>
              <a:r>
                <a:rPr kumimoji="0" lang="en-US" altLang="ko-KR" sz="1400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  <a:r>
                <a:rPr kumimoji="0" lang="ja-JP" altLang="en-US" b="0" i="0" u="none" strike="noStrike" kern="1200" cap="none" spc="-150" normalizeH="0" baseline="0" noProof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による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D966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運営危機</a:t>
              </a:r>
              <a:r>
                <a:rPr lang="ko-KR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에스코어 드림 5 Medium"/>
                </a:rPr>
                <a:t> </a:t>
              </a:r>
              <a:endParaRPr lang="en-US" altLang="ko-KR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E9DF7C-8285-2660-3303-C9FB9264E36A}"/>
                </a:ext>
              </a:extLst>
            </p:cNvPr>
            <p:cNvSpPr txBox="1"/>
            <p:nvPr/>
          </p:nvSpPr>
          <p:spPr>
            <a:xfrm>
              <a:off x="1035795" y="2738183"/>
              <a:ext cx="5712476" cy="1595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latinLnBrk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에스코어 드림 5 Medium"/>
                </a:rPr>
                <a:t>    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市の予算部門 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+ </a:t>
              </a:r>
              <a:r>
                <a:rPr lang="ja-JP" altLang="en-US" sz="16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市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議会の緊密な協議を通じて</a:t>
              </a:r>
              <a:endParaRPr lang="en-US" altLang="ko-KR" sz="16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marR="0" lvl="0" algn="just" latinLnBrk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  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市費拡大 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(2021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年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610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億</a:t>
              </a:r>
              <a:r>
                <a:rPr lang="ja-JP" altLang="en-US" sz="10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ウォン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→2022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年 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1,625</a:t>
              </a:r>
              <a:r>
                <a:rPr lang="ja-JP" altLang="en-US" sz="16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億</a:t>
              </a:r>
              <a:r>
                <a:rPr lang="ja-JP" altLang="en-US" sz="10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ウォン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)</a:t>
              </a:r>
            </a:p>
            <a:p>
              <a:pPr marR="0" lvl="0" algn="just" latinLnBrk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marR="0" lvl="0" algn="just" latinLnBrk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  </a:t>
              </a:r>
              <a:r>
                <a:rPr lang="en-US" altLang="ja-JP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1.6</a:t>
              </a:r>
              <a:r>
                <a:rPr lang="ja-JP" altLang="en-US" sz="16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兆</a:t>
              </a:r>
              <a:r>
                <a:rPr lang="ja-JP" altLang="en-US" sz="1600" spc="-3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ウォ</a:t>
              </a:r>
              <a:r>
                <a:rPr lang="ja-JP" altLang="en-US" sz="16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ン発行規模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維持 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+ </a:t>
              </a:r>
              <a:r>
                <a:rPr lang="en-US" altLang="ja-JP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20</a:t>
              </a:r>
              <a:r>
                <a:rPr lang="en-US" altLang="ko-KR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22.7</a:t>
              </a:r>
              <a:r>
                <a:rPr lang="ko-KR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 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発行規模拡大</a:t>
              </a:r>
              <a:r>
                <a:rPr lang="ja-JP" altLang="en-US" sz="16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発表</a:t>
              </a:r>
              <a:endParaRPr lang="en-US" altLang="ja-JP" sz="1600" dirty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marR="0" lvl="0" algn="just" latinLnBrk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     2021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年 </a:t>
              </a:r>
              <a:r>
                <a:rPr lang="en-US" altLang="ko-KR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1.6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兆ウォン</a:t>
              </a:r>
              <a:r>
                <a:rPr lang="ko-KR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 </a:t>
              </a:r>
              <a:r>
                <a:rPr lang="ko-KR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6 Bold"/>
                </a:rPr>
                <a:t>→ </a:t>
              </a:r>
              <a:r>
                <a:rPr lang="en-US" altLang="ko-KR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2022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年 </a:t>
              </a:r>
              <a:r>
                <a:rPr lang="en-US" altLang="ko-KR" sz="20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2.6</a:t>
              </a:r>
              <a:r>
                <a:rPr lang="ja-JP" altLang="en-US" sz="20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兆ウォン</a:t>
              </a:r>
              <a:r>
                <a:rPr lang="ja-JP" altLang="en-US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へ目標を上方修正</a:t>
              </a:r>
              <a:r>
                <a:rPr lang="en-US" altLang="ko-KR" sz="16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latin typeface="BIZ UDGothic" panose="020B0400000000000000" pitchFamily="33" charset="-128"/>
                  <a:ea typeface="BIZ UDGothic" panose="020B0400000000000000" pitchFamily="33" charset="-128"/>
                </a:rPr>
                <a:t> </a:t>
              </a:r>
              <a:endParaRPr lang="en-US" altLang="ko-KR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8033219-7434-7A1A-9B01-F366883BBC1D}"/>
              </a:ext>
            </a:extLst>
          </p:cNvPr>
          <p:cNvSpPr txBox="1"/>
          <p:nvPr/>
        </p:nvSpPr>
        <p:spPr>
          <a:xfrm>
            <a:off x="5682465" y="5296894"/>
            <a:ext cx="49553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* BC</a:t>
            </a:r>
            <a:r>
              <a:rPr lang="ja-JP" altLang="en-US" sz="11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カー</a:t>
            </a:r>
            <a:r>
              <a:rPr lang="ja-JP" altLang="en-US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ド</a:t>
            </a:r>
            <a:r>
              <a:rPr lang="en-US" altLang="ja-JP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2021</a:t>
            </a:r>
            <a:r>
              <a:rPr lang="ja-JP" altLang="en-US" sz="11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ja-JP" altLang="en-US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、</a:t>
            </a:r>
            <a:r>
              <a:rPr lang="en-US" altLang="ja-JP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2022</a:t>
            </a:r>
            <a:r>
              <a:rPr lang="ja-JP" altLang="en-US" sz="11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年</a:t>
            </a:r>
            <a:r>
              <a:rPr lang="en-US" altLang="ja-JP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1</a:t>
            </a:r>
            <a:r>
              <a:rPr lang="ja-JP" altLang="en-US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lang="en-US" altLang="ja-JP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8</a:t>
            </a:r>
            <a:r>
              <a:rPr lang="ja-JP" altLang="en-US" sz="11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月釜山地域加盟店全体売上高基準</a:t>
            </a:r>
            <a:endParaRPr lang="en-US" altLang="ko-KR" sz="11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* </a:t>
            </a:r>
            <a:r>
              <a:rPr lang="ja-JP" altLang="en-US" sz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国費縮小に伴う</a:t>
            </a:r>
            <a:r>
              <a:rPr lang="ja-JP" altLang="en-US" sz="1100" u="sng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発行規模の縮小により、自治体の平均域内消費率は下落</a:t>
            </a:r>
            <a:endParaRPr kumimoji="0" lang="ko-KR" altLang="en-US" sz="1100" b="0" i="0" u="sng" strike="noStrike" kern="1200" cap="none" spc="0" normalizeH="0" baseline="0" noProof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DEE734C5-941A-9D3A-CF97-90F99C29F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65" y="3575409"/>
            <a:ext cx="2543120" cy="168136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F3013A3-FD8F-4D43-BCD5-3758C66CA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59" y="2286744"/>
            <a:ext cx="984063" cy="1302822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E86BB21-32A6-37BA-16C6-4841EBCB6952}"/>
              </a:ext>
            </a:extLst>
          </p:cNvPr>
          <p:cNvGrpSpPr/>
          <p:nvPr/>
        </p:nvGrpSpPr>
        <p:grpSpPr>
          <a:xfrm rot="10800000">
            <a:off x="804009" y="3454584"/>
            <a:ext cx="3687371" cy="296236"/>
            <a:chOff x="4992968" y="3533625"/>
            <a:chExt cx="2206066" cy="537064"/>
          </a:xfrm>
        </p:grpSpPr>
        <p:sp>
          <p:nvSpPr>
            <p:cNvPr id="23" name="이등변 삼각형 22">
              <a:extLst>
                <a:ext uri="{FF2B5EF4-FFF2-40B4-BE49-F238E27FC236}">
                  <a16:creationId xmlns:a16="http://schemas.microsoft.com/office/drawing/2014/main" id="{36FD6617-16C1-CF78-778F-5956DFE9F835}"/>
                </a:ext>
              </a:extLst>
            </p:cNvPr>
            <p:cNvSpPr/>
            <p:nvPr/>
          </p:nvSpPr>
          <p:spPr>
            <a:xfrm>
              <a:off x="4992968" y="3533626"/>
              <a:ext cx="2206066" cy="537063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25" name="이등변 삼각형 24">
              <a:extLst>
                <a:ext uri="{FF2B5EF4-FFF2-40B4-BE49-F238E27FC236}">
                  <a16:creationId xmlns:a16="http://schemas.microsoft.com/office/drawing/2014/main" id="{621B674C-5D22-D78A-B699-A9D0DF324A58}"/>
                </a:ext>
              </a:extLst>
            </p:cNvPr>
            <p:cNvSpPr/>
            <p:nvPr/>
          </p:nvSpPr>
          <p:spPr>
            <a:xfrm>
              <a:off x="5525699" y="3533625"/>
              <a:ext cx="1140604" cy="537064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IZ UDGothic" panose="020B0400000000000000" pitchFamily="33" charset="-128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69556" y="3127901"/>
            <a:ext cx="2403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* 2022</a:t>
            </a:r>
            <a:r>
              <a:rPr lang="ja-JP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年 釜山</a:t>
            </a:r>
            <a:r>
              <a:rPr lang="ko-KR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en-US" altLang="ko-KR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55.2% </a:t>
            </a:r>
          </a:p>
          <a:p>
            <a:pPr lvl="0">
              <a:defRPr/>
            </a:pPr>
            <a:r>
              <a:rPr lang="en-US" altLang="ko-KR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 (</a:t>
            </a:r>
            <a:r>
              <a:rPr lang="ja-JP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全国平均</a:t>
            </a:r>
            <a:r>
              <a:rPr lang="en-US" altLang="ko-KR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53.3%)</a:t>
            </a:r>
            <a:endParaRPr lang="en-US" altLang="ko-KR" sz="12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43518" y="2608757"/>
            <a:ext cx="124545" cy="13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57078" y="262169"/>
            <a:ext cx="1010173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>
                <a:ea typeface="에스코어 드림 5 Medium"/>
              </a:defRPr>
            </a:pPr>
            <a:r>
              <a:rPr lang="ja-JP" altLang="en-US" sz="24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変化の中で発展を続ける</a:t>
            </a:r>
            <a:r>
              <a:rPr lang="ja-JP" altLang="en-US" sz="24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동백전</a:t>
            </a:r>
            <a:r>
              <a:rPr lang="en-US" altLang="ja-JP" sz="1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00CC66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自治体初・最多運営代行社の安定的な制度変更</a:t>
            </a:r>
            <a:r>
              <a:rPr lang="en-US" altLang="ja-JP" sz="1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ja-JP" sz="16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2557" y="143628"/>
            <a:ext cx="4579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ko-KR" sz="3500" b="0" i="0" u="none" strike="noStrike" kern="1200" cap="none" spc="0" normalizeH="0" baseline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Ⅱ</a:t>
            </a:r>
            <a:r>
              <a:rPr kumimoji="0" lang="en-US" altLang="ko-KR" sz="3500" b="0" i="0" u="none" strike="noStrike" kern="1200" cap="none" spc="0" normalizeH="0" baseline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ko-KR" altLang="en-US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800415" y="4283303"/>
            <a:ext cx="2200665" cy="12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ko-KR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   </a:t>
            </a:r>
            <a:r>
              <a:rPr lang="ja-JP" altLang="en-US" sz="16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需要の持続・増加</a:t>
            </a:r>
            <a:endParaRPr lang="en-US" altLang="ko-KR" sz="16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ja-JP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013AAD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発行額 </a:t>
            </a:r>
            <a:r>
              <a:rPr lang="ko-KR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2,050 → 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2,243</a:t>
            </a:r>
            <a:r>
              <a:rPr lang="ja-JP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億</a:t>
            </a:r>
            <a:r>
              <a:rPr lang="ja-JP" altLang="en-US" sz="7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ウォン</a:t>
            </a:r>
            <a:endParaRPr lang="en-US" altLang="ko-KR" sz="700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FF000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ja-JP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013AAD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実利用者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68→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69</a:t>
            </a:r>
            <a:r>
              <a:rPr lang="ja-JP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万人へ増加</a:t>
            </a:r>
            <a:endParaRPr lang="en-US" altLang="ko-KR" sz="10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en-US" altLang="ko-KR" sz="10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*</a:t>
            </a:r>
            <a:r>
              <a:rPr lang="ja-JP" altLang="en-US" sz="10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変更直後</a:t>
            </a:r>
            <a:r>
              <a:rPr lang="en-US" altLang="ja-JP" sz="10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(2022.3</a:t>
            </a:r>
            <a:r>
              <a:rPr lang="ja-JP" altLang="en-US" sz="10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</a:t>
            </a:r>
            <a:r>
              <a:rPr lang="ja-JP" altLang="en-US" sz="10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、</a:t>
            </a:r>
            <a:r>
              <a:rPr lang="en-US" altLang="ja-JP" sz="10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4</a:t>
            </a:r>
            <a:r>
              <a:rPr lang="ja-JP" altLang="en-US" sz="10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月基準）</a:t>
            </a:r>
            <a:endParaRPr lang="en-US" altLang="ko-KR" sz="10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grpSp>
        <p:nvGrpSpPr>
          <p:cNvPr id="130" name="그룹 129"/>
          <p:cNvGrpSpPr/>
          <p:nvPr/>
        </p:nvGrpSpPr>
        <p:grpSpPr>
          <a:xfrm>
            <a:off x="8953563" y="1747851"/>
            <a:ext cx="1856155" cy="686431"/>
            <a:chOff x="102535" y="2695966"/>
            <a:chExt cx="2983906" cy="559032"/>
          </a:xfrm>
        </p:grpSpPr>
        <p:sp>
          <p:nvSpPr>
            <p:cNvPr id="131" name="사각형: 둥근 모서리 130"/>
            <p:cNvSpPr/>
            <p:nvPr/>
          </p:nvSpPr>
          <p:spPr>
            <a:xfrm>
              <a:off x="458551" y="2809394"/>
              <a:ext cx="2627890" cy="30641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2000" bIns="0" anchor="ctr"/>
            <a:lstStyle/>
            <a:p>
              <a:pPr lvl="0" algn="ctr">
                <a:defRPr/>
              </a:pPr>
              <a:r>
                <a:rPr lang="ja-JP" altLang="en-US" sz="20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成果</a:t>
              </a:r>
              <a:endParaRPr lang="ko-KR" altLang="en-US" sz="2000" b="1" spc="-150" dirty="0">
                <a:solidFill>
                  <a:srgbClr val="20539A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32" name="타원 131"/>
            <p:cNvSpPr/>
            <p:nvPr/>
          </p:nvSpPr>
          <p:spPr>
            <a:xfrm>
              <a:off x="102535" y="2695966"/>
              <a:ext cx="559034" cy="559032"/>
            </a:xfrm>
            <a:prstGeom prst="ellipse">
              <a:avLst/>
            </a:prstGeom>
            <a:solidFill>
              <a:schemeClr val="bg1"/>
            </a:solidFill>
            <a:ln w="31750" cap="rnd" cmpd="thickThin">
              <a:solidFill>
                <a:schemeClr val="accent5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endParaRPr lang="ko-KR" altLang="en-US" sz="1600"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980356" y="1899573"/>
            <a:ext cx="439186" cy="439186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182209" y="2600297"/>
            <a:ext cx="1423177" cy="1485580"/>
          </a:xfrm>
          <a:prstGeom prst="rect">
            <a:avLst/>
          </a:prstGeom>
          <a:noFill/>
        </p:spPr>
      </p:pic>
      <p:grpSp>
        <p:nvGrpSpPr>
          <p:cNvPr id="73" name="그룹 72">
            <a:extLst>
              <a:ext uri="{FF2B5EF4-FFF2-40B4-BE49-F238E27FC236}">
                <a16:creationId xmlns:a16="http://schemas.microsoft.com/office/drawing/2014/main" id="{A3A62683-2F20-EC77-3BCA-4121CEA99C3C}"/>
              </a:ext>
            </a:extLst>
          </p:cNvPr>
          <p:cNvGrpSpPr/>
          <p:nvPr/>
        </p:nvGrpSpPr>
        <p:grpSpPr>
          <a:xfrm>
            <a:off x="941552" y="940233"/>
            <a:ext cx="8828366" cy="638662"/>
            <a:chOff x="341312" y="719139"/>
            <a:chExt cx="9432415" cy="981262"/>
          </a:xfrm>
        </p:grpSpPr>
        <p:sp>
          <p:nvSpPr>
            <p:cNvPr id="74" name="양쪽 모서리가 둥근 사각형 5">
              <a:extLst>
                <a:ext uri="{FF2B5EF4-FFF2-40B4-BE49-F238E27FC236}">
                  <a16:creationId xmlns:a16="http://schemas.microsoft.com/office/drawing/2014/main" id="{AC879B8B-004F-DB5B-265E-6CB91CE461C1}"/>
                </a:ext>
              </a:extLst>
            </p:cNvPr>
            <p:cNvSpPr/>
            <p:nvPr/>
          </p:nvSpPr>
          <p:spPr>
            <a:xfrm rot="16200000">
              <a:off x="4559295" y="-3485970"/>
              <a:ext cx="981262" cy="9391479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25400">
              <a:solidFill>
                <a:srgbClr val="015EA3"/>
              </a:solidFill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lvl="0" algn="ctr" defTabSz="914400">
                <a:defRPr/>
              </a:pPr>
              <a:endParaRPr lang="ko-KR" altLang="en-US" sz="600" spc="-150">
                <a:ln w="9525">
                  <a:solidFill>
                    <a:schemeClr val="accent5">
                      <a:tint val="40000"/>
                      <a:hueOff val="0"/>
                      <a:satOff val="0"/>
                      <a:lumOff val="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76" name="화살표: 오각형 263">
              <a:extLst>
                <a:ext uri="{FF2B5EF4-FFF2-40B4-BE49-F238E27FC236}">
                  <a16:creationId xmlns:a16="http://schemas.microsoft.com/office/drawing/2014/main" id="{379964D0-2C49-4C62-B289-DC2933FFCFD9}"/>
                </a:ext>
              </a:extLst>
            </p:cNvPr>
            <p:cNvSpPr/>
            <p:nvPr/>
          </p:nvSpPr>
          <p:spPr>
            <a:xfrm rot="10800000" flipH="1">
              <a:off x="341312" y="719489"/>
              <a:ext cx="740489" cy="980912"/>
            </a:xfrm>
            <a:prstGeom prst="homePlate">
              <a:avLst>
                <a:gd name="adj" fmla="val 22811"/>
              </a:avLst>
            </a:prstGeom>
            <a:pattFill prst="wdUpDiag">
              <a:fgClr>
                <a:srgbClr val="015EA3"/>
              </a:fgClr>
              <a:bgClr>
                <a:srgbClr val="014C85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endParaRPr lang="ko-KR" altLang="en-US">
                <a:ln w="9525">
                  <a:solidFill>
                    <a:schemeClr val="accent5">
                      <a:tint val="40000"/>
                      <a:hueOff val="0"/>
                      <a:satOff val="0"/>
                      <a:lumOff val="0"/>
                      <a:alpha val="0"/>
                    </a:schemeClr>
                  </a:solidFill>
                </a:ln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77" name="화살표: 오각형 264">
              <a:extLst>
                <a:ext uri="{FF2B5EF4-FFF2-40B4-BE49-F238E27FC236}">
                  <a16:creationId xmlns:a16="http://schemas.microsoft.com/office/drawing/2014/main" id="{D9ED71EC-21F1-1C88-6FD4-A5EA12A76CA6}"/>
                </a:ext>
              </a:extLst>
            </p:cNvPr>
            <p:cNvSpPr/>
            <p:nvPr/>
          </p:nvSpPr>
          <p:spPr>
            <a:xfrm flipH="1">
              <a:off x="9033238" y="719489"/>
              <a:ext cx="740489" cy="980912"/>
            </a:xfrm>
            <a:prstGeom prst="homePlate">
              <a:avLst>
                <a:gd name="adj" fmla="val 22811"/>
              </a:avLst>
            </a:prstGeom>
            <a:pattFill prst="wdUpDiag">
              <a:fgClr>
                <a:srgbClr val="015EA3"/>
              </a:fgClr>
              <a:bgClr>
                <a:srgbClr val="014C85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endParaRPr lang="ko-KR" altLang="en-US">
                <a:ln w="9525">
                  <a:solidFill>
                    <a:schemeClr val="accent5">
                      <a:tint val="40000"/>
                      <a:hueOff val="0"/>
                      <a:satOff val="0"/>
                      <a:lumOff val="0"/>
                      <a:alpha val="0"/>
                    </a:schemeClr>
                  </a:solidFill>
                </a:ln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699105" y="1074898"/>
            <a:ext cx="7980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5677" fontAlgn="base">
              <a:buClr>
                <a:srgbClr val="E68F1A"/>
              </a:buClr>
              <a:buSzPct val="80000"/>
              <a:defRPr/>
            </a:pPr>
            <a:r>
              <a:rPr lang="ja-JP" altLang="en-US" kern="0" dirty="0" smtClean="0">
                <a:solidFill>
                  <a:srgbClr val="013AAD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携帯機種変更時に</a:t>
            </a:r>
            <a:r>
              <a:rPr lang="ja-JP" altLang="en-US" sz="1600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ユーザー情報の引継ぎ保証など</a:t>
            </a:r>
            <a:r>
              <a:rPr lang="ja-JP" altLang="en-US" sz="1600" kern="0" dirty="0" smtClean="0">
                <a:solidFill>
                  <a:srgbClr val="FF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既存の長所の維持・発展</a:t>
            </a:r>
            <a:endParaRPr lang="ko-KR" altLang="en-US" sz="1600" kern="0" dirty="0">
              <a:solidFill>
                <a:srgbClr val="FF0000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118" name="모서리가 둥근 직사각형 117"/>
          <p:cNvSpPr/>
          <p:nvPr/>
        </p:nvSpPr>
        <p:spPr>
          <a:xfrm>
            <a:off x="283647" y="2587645"/>
            <a:ext cx="2563959" cy="3963467"/>
          </a:xfrm>
          <a:prstGeom prst="roundRect">
            <a:avLst>
              <a:gd name="adj" fmla="val 500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10">
              <a:latin typeface="BIZ UDGothic" panose="020B0400000000000000" pitchFamily="33" charset="-128"/>
            </a:endParaRPr>
          </a:p>
        </p:txBody>
      </p:sp>
      <p:sp>
        <p:nvSpPr>
          <p:cNvPr id="120" name="모서리가 둥근 직사각형 119"/>
          <p:cNvSpPr/>
          <p:nvPr/>
        </p:nvSpPr>
        <p:spPr>
          <a:xfrm>
            <a:off x="6389855" y="2587644"/>
            <a:ext cx="2394548" cy="3963467"/>
          </a:xfrm>
          <a:prstGeom prst="roundRect">
            <a:avLst>
              <a:gd name="adj" fmla="val 375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10">
              <a:latin typeface="BIZ UDGothic" panose="020B0400000000000000" pitchFamily="33" charset="-128"/>
            </a:endParaRPr>
          </a:p>
        </p:txBody>
      </p:sp>
      <p:sp>
        <p:nvSpPr>
          <p:cNvPr id="121" name="모서리가 둥근 직사각형 120"/>
          <p:cNvSpPr/>
          <p:nvPr/>
        </p:nvSpPr>
        <p:spPr>
          <a:xfrm>
            <a:off x="3263735" y="2615788"/>
            <a:ext cx="2666753" cy="3935324"/>
          </a:xfrm>
          <a:prstGeom prst="roundRect">
            <a:avLst>
              <a:gd name="adj" fmla="val 459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42">
              <a:latin typeface="BIZ UDGothic" panose="020B0400000000000000" pitchFamily="33" charset="-128"/>
            </a:endParaRPr>
          </a:p>
        </p:txBody>
      </p:sp>
      <p:sp>
        <p:nvSpPr>
          <p:cNvPr id="122" name="직사각형 121"/>
          <p:cNvSpPr/>
          <p:nvPr/>
        </p:nvSpPr>
        <p:spPr>
          <a:xfrm flipH="1">
            <a:off x="350727" y="2835256"/>
            <a:ext cx="2506705" cy="13777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ja-JP" altLang="en-US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市の手付金口座の運営</a:t>
            </a:r>
            <a:endParaRPr lang="en-US" altLang="ko-KR" sz="1100" kern="0" spc="-32" dirty="0" smtClean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ja-JP" altLang="en-US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デビットカード３種</a:t>
            </a:r>
            <a:endParaRPr lang="en-US" altLang="ko-KR" sz="800" kern="0" spc="-32" dirty="0" smtClean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r>
              <a:rPr lang="ja-JP" altLang="en-US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r>
              <a:rPr lang="en-US" altLang="ko-KR" sz="10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0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ハナ・プサン・農協</a:t>
            </a:r>
            <a:r>
              <a:rPr lang="en-US" altLang="ko-KR" sz="10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運営</a:t>
            </a:r>
            <a:endParaRPr lang="en-US" altLang="ko-KR" sz="1253" kern="0" spc="-32" dirty="0" smtClean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r>
              <a:rPr lang="en-US" altLang="ko-KR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   ☞ </a:t>
            </a:r>
            <a:r>
              <a:rPr lang="ja-JP" altLang="en-US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市民の選択権の保証</a:t>
            </a:r>
            <a:endParaRPr lang="en-US" altLang="ko-KR" sz="1253" kern="0" spc="-32" dirty="0" smtClean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ja-JP" altLang="en-US" sz="12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タクシー決済機能開発</a:t>
            </a:r>
            <a:r>
              <a:rPr lang="en-US" altLang="ja-JP" sz="12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法人</a:t>
            </a:r>
            <a:r>
              <a:rPr lang="en-US" altLang="ja-JP" sz="12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+</a:t>
            </a:r>
            <a:r>
              <a:rPr lang="ja-JP" altLang="en-US" sz="12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個人</a:t>
            </a:r>
            <a:r>
              <a:rPr lang="en-US" altLang="ja-JP" sz="12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ko-KR" sz="1200" kern="0" spc="-32" dirty="0" smtClean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ja-JP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QR</a:t>
            </a:r>
            <a:r>
              <a:rPr lang="ja-JP" altLang="en-US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決済</a:t>
            </a:r>
            <a:r>
              <a:rPr lang="en-US" altLang="ja-JP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手数料無料</a:t>
            </a:r>
            <a:r>
              <a:rPr lang="en-US" altLang="ja-JP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100" kern="0" spc="-32" dirty="0">
                <a:latin typeface="BIZ UDGothic" panose="020B0400000000000000" pitchFamily="33" charset="-128"/>
                <a:ea typeface="BIZ UDGothic" panose="020B0400000000000000" pitchFamily="33" charset="-128"/>
              </a:rPr>
              <a:t>サービスオープン</a:t>
            </a:r>
            <a:endParaRPr lang="en-US" altLang="ko-KR" sz="1100" kern="0" spc="-32" dirty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ko-KR" altLang="en-US" sz="1253" kern="0" spc="-32" dirty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23" name="직사각형 122"/>
          <p:cNvSpPr/>
          <p:nvPr/>
        </p:nvSpPr>
        <p:spPr>
          <a:xfrm flipH="1">
            <a:off x="3381947" y="2615788"/>
            <a:ext cx="2256143" cy="14393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endParaRPr lang="en-US" altLang="ko-KR" sz="1253" kern="0" spc="-32" dirty="0" smtClean="0">
              <a:solidFill>
                <a:schemeClr val="accent6">
                  <a:lumMod val="50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171450" lvl="0" indent="-171450" defTabSz="1036747" latinLnBrk="1">
              <a:lnSpc>
                <a:spcPct val="135000"/>
              </a:lnSpc>
              <a:buFont typeface="Arial"/>
              <a:buChar char="•"/>
              <a:defRPr>
                <a:ea typeface="에스코어 드림 5 Medium"/>
              </a:defRPr>
            </a:pP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新規プリペイドカード</a:t>
            </a:r>
            <a:r>
              <a:rPr lang="en-US" altLang="ko-KR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b="1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コ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ナ</a:t>
            </a:r>
            <a:r>
              <a:rPr lang="en-US" altLang="ko-KR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発</a:t>
            </a:r>
            <a:r>
              <a:rPr lang="ja-JP" altLang="en-US" sz="1200" b="1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売</a:t>
            </a:r>
            <a:endParaRPr lang="ko-KR" altLang="en-US" sz="1200" b="1" spc="-150" dirty="0">
              <a:ln w="9525">
                <a:solidFill>
                  <a:srgbClr val="FFE45F">
                    <a:alpha val="0"/>
                  </a:srgb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  <a:p>
            <a:pPr marL="171450" lvl="0" indent="-171450" defTabSz="1036747" latinLnBrk="1">
              <a:lnSpc>
                <a:spcPct val="135000"/>
              </a:lnSpc>
              <a:buFont typeface="Arial"/>
              <a:buChar char="•"/>
              <a:defRPr>
                <a:ea typeface="에스코어 드림 5 Medium"/>
              </a:defRPr>
            </a:pPr>
            <a:r>
              <a:rPr lang="ko-KR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5 Medium"/>
              </a:rPr>
              <a:t>동백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ドリーム</a:t>
            </a:r>
            <a:r>
              <a:rPr lang="en-US" altLang="ko-KR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寄附サービス</a:t>
            </a:r>
            <a:r>
              <a:rPr lang="en-US" altLang="ja-JP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200" b="1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運営</a:t>
            </a:r>
            <a:endParaRPr lang="ko-KR" altLang="en-US" sz="1200" b="1" spc="-150" dirty="0">
              <a:ln w="9525">
                <a:solidFill>
                  <a:srgbClr val="FFE45F">
                    <a:alpha val="0"/>
                  </a:srgb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  <a:p>
            <a:pPr marL="171450" lvl="0" indent="-171450" defTabSz="1036747" latinLnBrk="1">
              <a:lnSpc>
                <a:spcPct val="135000"/>
              </a:lnSpc>
              <a:buFont typeface="Arial"/>
              <a:buChar char="•"/>
              <a:defRPr>
                <a:ea typeface="에스코어 드림 5 Medium"/>
              </a:defRPr>
            </a:pPr>
            <a:r>
              <a:rPr lang="ko-KR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5 Medium"/>
              </a:rPr>
              <a:t>동백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에스코어 드림 5 Medium"/>
              </a:rPr>
              <a:t>トン</a:t>
            </a:r>
            <a:r>
              <a:rPr lang="en-US" altLang="ko-KR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b="1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地域配達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アプリ</a:t>
            </a:r>
            <a:r>
              <a:rPr lang="en-US" altLang="ko-KR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連携</a:t>
            </a:r>
            <a:endParaRPr lang="en-US" altLang="ja-JP" sz="1200" b="1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171450" lvl="0" indent="-171450" defTabSz="1036747" latinLnBrk="1">
              <a:lnSpc>
                <a:spcPct val="135000"/>
              </a:lnSpc>
              <a:buFont typeface="Arial"/>
              <a:buChar char="•"/>
              <a:defRPr>
                <a:ea typeface="에스코어 드림 5 Medium"/>
              </a:defRPr>
            </a:pPr>
            <a:r>
              <a:rPr lang="ko-KR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에스코어 드림 5 Medium" panose="020B0503030302020204"/>
                <a:ea typeface="에스코어 드림 5 Medium" panose="020B0503030302020204"/>
              </a:rPr>
              <a:t>동백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タクシー</a:t>
            </a:r>
            <a:r>
              <a:rPr lang="en-US" altLang="ko-KR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コールタクシー）サービス展開</a:t>
            </a:r>
            <a:endParaRPr lang="en-US" altLang="ko-KR" sz="1200" kern="0" spc="-32" dirty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grpSp>
        <p:nvGrpSpPr>
          <p:cNvPr id="124" name="그룹 123"/>
          <p:cNvGrpSpPr/>
          <p:nvPr/>
        </p:nvGrpSpPr>
        <p:grpSpPr>
          <a:xfrm>
            <a:off x="2889549" y="4029442"/>
            <a:ext cx="331699" cy="331699"/>
            <a:chOff x="4061431" y="-1560643"/>
            <a:chExt cx="548662" cy="548662"/>
          </a:xfrm>
        </p:grpSpPr>
        <p:sp>
          <p:nvSpPr>
            <p:cNvPr id="126" name="타원 125"/>
            <p:cNvSpPr/>
            <p:nvPr/>
          </p:nvSpPr>
          <p:spPr>
            <a:xfrm>
              <a:off x="4061431" y="-1560643"/>
              <a:ext cx="548662" cy="548662"/>
            </a:xfrm>
            <a:prstGeom prst="ellipse">
              <a:avLst/>
            </a:prstGeom>
            <a:gradFill flip="none" rotWithShape="1">
              <a:gsLst>
                <a:gs pos="0">
                  <a:srgbClr val="E3E7ED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10">
                <a:latin typeface="BIZ UDGothic" panose="020B0400000000000000" pitchFamily="33" charset="-128"/>
              </a:endParaRPr>
            </a:p>
          </p:txBody>
        </p:sp>
        <p:sp>
          <p:nvSpPr>
            <p:cNvPr id="127" name="십자형 126"/>
            <p:cNvSpPr/>
            <p:nvPr/>
          </p:nvSpPr>
          <p:spPr>
            <a:xfrm>
              <a:off x="4169526" y="-1452548"/>
              <a:ext cx="332472" cy="332472"/>
            </a:xfrm>
            <a:prstGeom prst="plus">
              <a:avLst>
                <a:gd name="adj" fmla="val 46535"/>
              </a:avLst>
            </a:prstGeom>
            <a:solidFill>
              <a:srgbClr val="6E8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10"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5984270" y="4033621"/>
            <a:ext cx="331699" cy="331699"/>
            <a:chOff x="4061431" y="-1560643"/>
            <a:chExt cx="548662" cy="548662"/>
          </a:xfrm>
        </p:grpSpPr>
        <p:sp>
          <p:nvSpPr>
            <p:cNvPr id="129" name="타원 128"/>
            <p:cNvSpPr/>
            <p:nvPr/>
          </p:nvSpPr>
          <p:spPr>
            <a:xfrm>
              <a:off x="4061431" y="-1560643"/>
              <a:ext cx="548662" cy="548662"/>
            </a:xfrm>
            <a:prstGeom prst="ellipse">
              <a:avLst/>
            </a:prstGeom>
            <a:gradFill flip="none" rotWithShape="1">
              <a:gsLst>
                <a:gs pos="0">
                  <a:srgbClr val="E3E7ED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10">
                <a:latin typeface="BIZ UDGothic" panose="020B0400000000000000" pitchFamily="33" charset="-128"/>
              </a:endParaRPr>
            </a:p>
          </p:txBody>
        </p:sp>
        <p:sp>
          <p:nvSpPr>
            <p:cNvPr id="135" name="십자형 134"/>
            <p:cNvSpPr/>
            <p:nvPr/>
          </p:nvSpPr>
          <p:spPr>
            <a:xfrm>
              <a:off x="4169526" y="-1452548"/>
              <a:ext cx="332472" cy="332472"/>
            </a:xfrm>
            <a:prstGeom prst="plus">
              <a:avLst>
                <a:gd name="adj" fmla="val 46535"/>
              </a:avLst>
            </a:prstGeom>
            <a:solidFill>
              <a:srgbClr val="6E8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10">
                <a:latin typeface="BIZ UDGothic" panose="020B0400000000000000" pitchFamily="33" charset="-128"/>
              </a:endParaRPr>
            </a:p>
          </p:txBody>
        </p:sp>
      </p:grpSp>
      <p:sp>
        <p:nvSpPr>
          <p:cNvPr id="136" name="직사각형 135"/>
          <p:cNvSpPr/>
          <p:nvPr/>
        </p:nvSpPr>
        <p:spPr>
          <a:xfrm flipH="1">
            <a:off x="6455983" y="2845295"/>
            <a:ext cx="2569571" cy="137473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1270" h="1270"/>
              <a:contourClr>
                <a:srgbClr val="002E60"/>
              </a:contourClr>
            </a:sp3d>
          </a:bodyPr>
          <a:lstStyle/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ko-KR" sz="1253" kern="0" spc="-32" dirty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ja-JP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釜山銀行</a:t>
            </a:r>
            <a:r>
              <a:rPr lang="en-US" altLang="ko-KR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(215</a:t>
            </a:r>
            <a:r>
              <a:rPr lang="ja-JP" altLang="en-US" sz="1400" kern="0" spc="-32" dirty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店舗</a:t>
            </a:r>
            <a:r>
              <a:rPr lang="en-US" altLang="ko-KR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支</a:t>
            </a:r>
            <a:r>
              <a:rPr lang="ja-JP" altLang="en-US" sz="1400" kern="0" spc="-32" dirty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店に</a:t>
            </a:r>
            <a:r>
              <a:rPr lang="ko-KR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 </a:t>
            </a:r>
            <a:endParaRPr lang="en-US" altLang="ko-KR" sz="1400" kern="0" spc="-32" dirty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r>
              <a:rPr lang="en-US" altLang="ko-KR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 </a:t>
            </a:r>
            <a:r>
              <a:rPr lang="ja-JP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専用窓口開設</a:t>
            </a:r>
            <a:endParaRPr lang="en-US" altLang="ko-KR" sz="200" kern="0" spc="-32" dirty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ko-KR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 </a:t>
            </a:r>
            <a:r>
              <a:rPr lang="ja-JP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カード会社の収益還元を</a:t>
            </a:r>
            <a:endParaRPr lang="en-US" altLang="ja-JP" sz="1400" kern="0" spc="-32" dirty="0" smtClean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r>
              <a:rPr lang="ja-JP" altLang="en-US" sz="1400" kern="0" spc="-32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 明文化</a:t>
            </a:r>
            <a:endParaRPr lang="en-US" altLang="ja-JP" sz="1400" kern="0" spc="-32" dirty="0"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r>
              <a:rPr lang="en-US" altLang="ko-KR" sz="14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  </a:t>
            </a:r>
            <a:r>
              <a:rPr lang="en-US" altLang="ko-KR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☞</a:t>
            </a:r>
            <a:r>
              <a:rPr lang="ja-JP" altLang="en-US" sz="1100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地域再投資協約締結</a:t>
            </a:r>
            <a:r>
              <a:rPr lang="en-US" altLang="ko-KR" sz="1100" kern="0" spc="-32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(2022.4)</a:t>
            </a:r>
          </a:p>
          <a:p>
            <a:pPr defTabSz="765677" fontAlgn="base">
              <a:spcBef>
                <a:spcPts val="179"/>
              </a:spcBef>
              <a:buClr>
                <a:srgbClr val="002F69"/>
              </a:buClr>
              <a:buSzPct val="100000"/>
              <a:defRPr/>
            </a:pPr>
            <a:endParaRPr lang="en-US" altLang="ko-KR" sz="1100" kern="0" spc="-32" dirty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137" name="모서리가 둥근 직사각형 136"/>
          <p:cNvSpPr/>
          <p:nvPr/>
        </p:nvSpPr>
        <p:spPr>
          <a:xfrm>
            <a:off x="3201026" y="2356223"/>
            <a:ext cx="2761578" cy="3674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635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42">
              <a:solidFill>
                <a:schemeClr val="tx1">
                  <a:lumMod val="85000"/>
                  <a:lumOff val="15000"/>
                </a:schemeClr>
              </a:solidFill>
              <a:latin typeface="BIZ UDGothic" panose="020B0400000000000000" pitchFamily="33" charset="-128"/>
            </a:endParaRPr>
          </a:p>
        </p:txBody>
      </p:sp>
      <p:sp>
        <p:nvSpPr>
          <p:cNvPr id="138" name="모서리가 둥근 직사각형 137"/>
          <p:cNvSpPr/>
          <p:nvPr/>
        </p:nvSpPr>
        <p:spPr>
          <a:xfrm>
            <a:off x="6385919" y="2323507"/>
            <a:ext cx="2372975" cy="36746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blurRad="635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42">
              <a:solidFill>
                <a:schemeClr val="tx1">
                  <a:lumMod val="85000"/>
                  <a:lumOff val="15000"/>
                </a:schemeClr>
              </a:solidFill>
              <a:latin typeface="BIZ UDGothic" panose="020B0400000000000000" pitchFamily="33" charset="-128"/>
            </a:endParaRPr>
          </a:p>
        </p:txBody>
      </p:sp>
      <p:sp>
        <p:nvSpPr>
          <p:cNvPr id="139" name="모서리가 둥근 직사각형 138"/>
          <p:cNvSpPr/>
          <p:nvPr/>
        </p:nvSpPr>
        <p:spPr>
          <a:xfrm>
            <a:off x="258593" y="2368917"/>
            <a:ext cx="2604882" cy="3674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635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42">
              <a:solidFill>
                <a:schemeClr val="tx1">
                  <a:lumMod val="85000"/>
                  <a:lumOff val="15000"/>
                </a:schemeClr>
              </a:solidFill>
              <a:latin typeface="BIZ UDGothic" panose="020B0400000000000000" pitchFamily="33" charset="-128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3863014" y="2439434"/>
            <a:ext cx="1452257" cy="220381"/>
          </a:xfrm>
          <a:prstGeom prst="rect">
            <a:avLst/>
          </a:prstGeom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kumimoji="1" lang="en-US" altLang="ko-KR" sz="1432" b="1" spc="-89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2021. 4 </a:t>
            </a:r>
            <a:r>
              <a:rPr kumimoji="1" lang="ja-JP" altLang="en-US" sz="1432" b="1" spc="-89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～ </a:t>
            </a:r>
            <a:r>
              <a:rPr kumimoji="1" lang="en-US" altLang="ko-KR" sz="1432" b="1" spc="-89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2022. 3</a:t>
            </a:r>
            <a:endParaRPr kumimoji="1" lang="ko-KR" altLang="en-US" sz="1432" b="1" spc="-89" dirty="0">
              <a:solidFill>
                <a:schemeClr val="bg1"/>
              </a:solidFill>
              <a:latin typeface="BIZ UDGothic" panose="020B0400000000000000" pitchFamily="33" charset="-128"/>
            </a:endParaRPr>
          </a:p>
        </p:txBody>
      </p:sp>
      <p:sp>
        <p:nvSpPr>
          <p:cNvPr id="141" name="직사각형 140"/>
          <p:cNvSpPr/>
          <p:nvPr/>
        </p:nvSpPr>
        <p:spPr>
          <a:xfrm>
            <a:off x="7136841" y="2398390"/>
            <a:ext cx="948978" cy="220381"/>
          </a:xfrm>
          <a:prstGeom prst="rect">
            <a:avLst/>
          </a:prstGeom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kumimoji="1" lang="en-US" altLang="ko-KR" sz="1432" b="1" spc="-45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2022. 4. </a:t>
            </a:r>
            <a:r>
              <a:rPr kumimoji="1" lang="ja-JP" altLang="en-US" sz="1432" b="1" spc="-45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endParaRPr kumimoji="1" lang="ko-KR" altLang="en-US" sz="1432" b="1" spc="-45" dirty="0">
              <a:solidFill>
                <a:schemeClr val="bg1"/>
              </a:solidFill>
              <a:latin typeface="BIZ UDGothic" panose="020B0400000000000000" pitchFamily="33" charset="-128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13797" y="2439434"/>
            <a:ext cx="1681999" cy="230832"/>
          </a:xfrm>
          <a:prstGeom prst="rect">
            <a:avLst/>
          </a:prstGeom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kumimoji="1" lang="en-US" altLang="ko-KR" sz="1500" b="1" spc="-63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2019. 12 </a:t>
            </a:r>
            <a:r>
              <a:rPr kumimoji="1" lang="ja-JP" altLang="en-US" sz="1500" b="1" spc="-63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kumimoji="1" lang="en-US" altLang="ko-KR" sz="1500" b="1" spc="-63" dirty="0" smtClean="0"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2021. 3</a:t>
            </a:r>
            <a:endParaRPr kumimoji="1" lang="ko-KR" altLang="en-US" sz="1500" b="1" spc="-63" dirty="0">
              <a:solidFill>
                <a:schemeClr val="bg1"/>
              </a:solidFill>
              <a:latin typeface="BIZ UDGothic" panose="020B0400000000000000" pitchFamily="33" charset="-128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288085" y="1662958"/>
            <a:ext cx="616824" cy="32430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990035" y="1643438"/>
            <a:ext cx="1418350" cy="331835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607811" y="1694873"/>
            <a:ext cx="1887079" cy="282085"/>
          </a:xfrm>
          <a:prstGeom prst="rect">
            <a:avLst/>
          </a:prstGeom>
        </p:spPr>
      </p:pic>
      <p:pic>
        <p:nvPicPr>
          <p:cNvPr id="146" name="그림 145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17428" y="4183693"/>
            <a:ext cx="908546" cy="2053949"/>
          </a:xfrm>
          <a:prstGeom prst="rect">
            <a:avLst/>
          </a:prstGeom>
        </p:spPr>
      </p:pic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622825" y="4170046"/>
            <a:ext cx="1020644" cy="2010848"/>
          </a:xfrm>
          <a:prstGeom prst="rect">
            <a:avLst/>
          </a:prstGeom>
        </p:spPr>
      </p:pic>
      <p:pic>
        <p:nvPicPr>
          <p:cNvPr id="148" name="그림 147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4643374" y="4152273"/>
            <a:ext cx="1015733" cy="2028620"/>
          </a:xfrm>
          <a:prstGeom prst="rect">
            <a:avLst/>
          </a:prstGeom>
        </p:spPr>
      </p:pic>
      <p:pic>
        <p:nvPicPr>
          <p:cNvPr id="149" name="그림 14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3534647" y="4152272"/>
            <a:ext cx="993671" cy="2028621"/>
          </a:xfrm>
          <a:prstGeom prst="rect">
            <a:avLst/>
          </a:prstGeom>
        </p:spPr>
      </p:pic>
      <p:grpSp>
        <p:nvGrpSpPr>
          <p:cNvPr id="150" name="그룹 149"/>
          <p:cNvGrpSpPr/>
          <p:nvPr/>
        </p:nvGrpSpPr>
        <p:grpSpPr>
          <a:xfrm>
            <a:off x="6607811" y="4163019"/>
            <a:ext cx="2022621" cy="2074623"/>
            <a:chOff x="6756215" y="2113063"/>
            <a:chExt cx="3611413" cy="3082816"/>
          </a:xfrm>
        </p:grpSpPr>
        <p:pic>
          <p:nvPicPr>
            <p:cNvPr id="151" name="그림 150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6756215" y="2122843"/>
              <a:ext cx="1620919" cy="3073036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8779125" y="2113063"/>
              <a:ext cx="1588503" cy="3082816"/>
            </a:xfrm>
            <a:prstGeom prst="rect">
              <a:avLst/>
            </a:prstGeom>
          </p:spPr>
        </p:pic>
      </p:grpSp>
      <p:pic>
        <p:nvPicPr>
          <p:cNvPr id="163" name="그림 162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8866576" y="4437627"/>
            <a:ext cx="124545" cy="136705"/>
          </a:xfrm>
          <a:prstGeom prst="rect">
            <a:avLst/>
          </a:prstGeom>
        </p:spPr>
      </p:pic>
      <p:sp>
        <p:nvSpPr>
          <p:cNvPr id="44" name="직사각형 1"/>
          <p:cNvSpPr/>
          <p:nvPr/>
        </p:nvSpPr>
        <p:spPr>
          <a:xfrm>
            <a:off x="7029368" y="1982674"/>
            <a:ext cx="1086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5677" fontAlgn="base">
              <a:buClr>
                <a:srgbClr val="E68F1A"/>
              </a:buClr>
              <a:buSzPct val="80000"/>
              <a:defRPr/>
            </a:pPr>
            <a:r>
              <a:rPr lang="ja-JP" altLang="en-US" sz="1600" kern="0" dirty="0">
                <a:latin typeface="BIZ UDGothic" panose="020B0400000000000000" pitchFamily="33" charset="-128"/>
                <a:ea typeface="BIZ UDGothic" panose="020B0400000000000000" pitchFamily="33" charset="-128"/>
              </a:rPr>
              <a:t>金融機関</a:t>
            </a:r>
            <a:endParaRPr lang="ko-KR" altLang="en-US" sz="1600" kern="0" dirty="0">
              <a:solidFill>
                <a:srgbClr val="FF0000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45" name="직사각형 1"/>
          <p:cNvSpPr/>
          <p:nvPr/>
        </p:nvSpPr>
        <p:spPr>
          <a:xfrm>
            <a:off x="1053459" y="2024551"/>
            <a:ext cx="1086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5677" fontAlgn="base">
              <a:buClr>
                <a:srgbClr val="E68F1A"/>
              </a:buClr>
              <a:buSzPct val="80000"/>
              <a:defRPr/>
            </a:pPr>
            <a:r>
              <a:rPr lang="ja-JP" altLang="en-US" sz="1600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通信会社</a:t>
            </a:r>
            <a:endParaRPr lang="ko-KR" altLang="en-US" sz="1600" kern="0" dirty="0">
              <a:solidFill>
                <a:srgbClr val="FF0000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46" name="직사각형 1"/>
          <p:cNvSpPr/>
          <p:nvPr/>
        </p:nvSpPr>
        <p:spPr>
          <a:xfrm>
            <a:off x="3772921" y="2037008"/>
            <a:ext cx="185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5677" fontAlgn="base">
              <a:buClr>
                <a:srgbClr val="E68F1A"/>
              </a:buClr>
              <a:buSzPct val="80000"/>
              <a:defRPr/>
            </a:pPr>
            <a:r>
              <a:rPr lang="ja-JP" altLang="en-US" sz="1600" kern="0" dirty="0" smtClean="0">
                <a:latin typeface="BIZ UDGothic" panose="020B0400000000000000" pitchFamily="33" charset="-128"/>
                <a:ea typeface="BIZ UDGothic" panose="020B0400000000000000" pitchFamily="33" charset="-128"/>
              </a:rPr>
              <a:t>デジタル関連会社</a:t>
            </a:r>
            <a:endParaRPr lang="ko-KR" altLang="en-US" sz="1600" kern="0" dirty="0">
              <a:solidFill>
                <a:srgbClr val="FF0000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/>
          <p:cNvSpPr/>
          <p:nvPr/>
        </p:nvSpPr>
        <p:spPr>
          <a:xfrm>
            <a:off x="586107" y="951579"/>
            <a:ext cx="10333036" cy="6610878"/>
          </a:xfrm>
          <a:prstGeom prst="roundRect">
            <a:avLst>
              <a:gd name="adj" fmla="val 3305"/>
            </a:avLst>
          </a:prstGeom>
          <a:solidFill>
            <a:schemeClr val="bg1">
              <a:alpha val="63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4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3" name="사각형: 둥근 모서리 12"/>
          <p:cNvSpPr/>
          <p:nvPr/>
        </p:nvSpPr>
        <p:spPr>
          <a:xfrm>
            <a:off x="881761" y="4886366"/>
            <a:ext cx="9923399" cy="112557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72000" bIns="0" anchor="ctr"/>
          <a:lstStyle/>
          <a:p>
            <a:pPr lvl="0" algn="ctr">
              <a:defRPr/>
            </a:pPr>
            <a:endParaRPr lang="ko-KR" altLang="en-US" sz="1400" spc="-15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20539A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3427" y="273237"/>
            <a:ext cx="1010173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>
                <a:ea typeface="에스코어 드림 5 Medium"/>
              </a:defRPr>
            </a:pPr>
            <a:r>
              <a:rPr lang="ja-JP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地域通貨のフロントランナー </a:t>
            </a:r>
            <a:r>
              <a:rPr lang="ko-KR" altLang="en-US" sz="20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/>
              </a:rPr>
              <a:t>동백전</a:t>
            </a:r>
            <a:r>
              <a:rPr lang="en-US" altLang="ko-KR" sz="12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自治体</a:t>
            </a:r>
            <a:r>
              <a:rPr lang="ja-JP" altLang="en-US" sz="12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初、手付金口座の自治体名義への</a:t>
            </a:r>
            <a:r>
              <a:rPr lang="ja-JP" altLang="en-US" sz="12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移管及び</a:t>
            </a:r>
            <a:r>
              <a:rPr lang="ja-JP" altLang="en-US" sz="12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維持）</a:t>
            </a:r>
            <a:endParaRPr lang="en-US" altLang="ko-KR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557" y="143628"/>
            <a:ext cx="4579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ko-KR" sz="3500" b="0" i="0" u="none" strike="noStrike" kern="1200" cap="none" spc="0" normalizeH="0" baseline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Ⅲ</a:t>
            </a:r>
            <a:r>
              <a:rPr kumimoji="0" lang="en-US" altLang="ko-KR" sz="3500" b="0" i="0" u="none" strike="noStrike" kern="1200" cap="none" spc="0" normalizeH="0" baseline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ko-KR" altLang="en-US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grpSp>
        <p:nvGrpSpPr>
          <p:cNvPr id="2084" name="그룹 2083"/>
          <p:cNvGrpSpPr/>
          <p:nvPr/>
        </p:nvGrpSpPr>
        <p:grpSpPr>
          <a:xfrm>
            <a:off x="695885" y="6167908"/>
            <a:ext cx="9730815" cy="1119968"/>
            <a:chOff x="695885" y="6280922"/>
            <a:chExt cx="9730815" cy="1119968"/>
          </a:xfrm>
        </p:grpSpPr>
        <p:sp>
          <p:nvSpPr>
            <p:cNvPr id="2082" name="사각형: 둥근 모서리 2081"/>
            <p:cNvSpPr/>
            <p:nvPr/>
          </p:nvSpPr>
          <p:spPr>
            <a:xfrm>
              <a:off x="695885" y="6496050"/>
              <a:ext cx="9730815" cy="90484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083" name="사각형: 둥근 위쪽 모서리 2082"/>
            <p:cNvSpPr/>
            <p:nvPr/>
          </p:nvSpPr>
          <p:spPr>
            <a:xfrm rot="10800000">
              <a:off x="2695575" y="6339282"/>
              <a:ext cx="5518150" cy="323914"/>
            </a:xfrm>
            <a:prstGeom prst="round2SameRect">
              <a:avLst>
                <a:gd name="adj1" fmla="val 43080"/>
                <a:gd name="adj2" fmla="val 0"/>
              </a:avLst>
            </a:prstGeom>
            <a:solidFill>
              <a:srgbClr val="C9D2D5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1352812" y="6771001"/>
              <a:ext cx="80759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2E54"/>
                </a:buClr>
                <a:defRPr/>
              </a:pPr>
              <a:r>
                <a:rPr lang="ja-JP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第４条の２</a:t>
              </a:r>
              <a:r>
                <a:rPr lang="en-US" altLang="ko-KR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(</a:t>
              </a:r>
              <a:r>
                <a:rPr lang="ja-JP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地域</a:t>
              </a:r>
              <a:r>
                <a:rPr lang="ja-JP" altLang="en-US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愛商品券の資金管理</a:t>
              </a:r>
              <a:r>
                <a:rPr lang="en-US" altLang="ko-KR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) </a:t>
              </a:r>
              <a:r>
                <a:rPr lang="ko-KR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5 Medium"/>
                </a:rPr>
                <a:t>①</a:t>
              </a:r>
              <a:r>
                <a:rPr lang="ja-JP" altLang="en-US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地方自治体の長は</a:t>
              </a:r>
              <a:r>
                <a:rPr lang="en-US" altLang="ja-JP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… </a:t>
              </a:r>
              <a:r>
                <a:rPr lang="ja-JP" altLang="en-US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資金を保管管理するための勘定</a:t>
              </a:r>
              <a:r>
                <a:rPr lang="ja-JP" altLang="en-US" sz="140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を</a:t>
              </a:r>
              <a:endParaRPr lang="en-US" altLang="ja-JP" sz="14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endParaRPr>
            </a:p>
            <a:p>
              <a:pPr lvl="0" algn="ctr">
                <a:buClr>
                  <a:srgbClr val="002E54"/>
                </a:buClr>
                <a:defRPr/>
              </a:pPr>
              <a:r>
                <a:rPr lang="ja-JP" altLang="en-US" sz="1400" u="sng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B0F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地方</a:t>
              </a:r>
              <a:r>
                <a:rPr lang="ja-JP" altLang="en-US" sz="1400" u="sng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B0F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自治体の金庫に設置</a:t>
              </a:r>
              <a:r>
                <a:rPr lang="en-US" altLang="ja-JP" sz="1400" u="sng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B0F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·</a:t>
              </a:r>
              <a:r>
                <a:rPr lang="ja-JP" altLang="en-US" sz="1400" u="sng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00B0F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運営</a:t>
              </a:r>
              <a:r>
                <a:rPr lang="ja-JP" altLang="en-US" sz="140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しなければならない。</a:t>
              </a:r>
              <a:endParaRPr lang="ko-KR" altLang="en-US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438007" y="6280922"/>
              <a:ext cx="6592871" cy="383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1036747" latinLnBrk="1">
                <a:lnSpc>
                  <a:spcPct val="135000"/>
                </a:lnSpc>
                <a:defRPr>
                  <a:ea typeface="에스코어 드림 5 Medium"/>
                </a:defRPr>
              </a:pPr>
              <a:r>
                <a:rPr lang="en-US" altLang="ja-JP" sz="14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2021.10</a:t>
              </a:r>
              <a:r>
                <a:rPr lang="ja-JP" altLang="en-US" sz="14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 </a:t>
              </a:r>
              <a:r>
                <a:rPr lang="ja-JP" altLang="en-US" sz="14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地域愛商品券法</a:t>
              </a:r>
              <a:r>
                <a:rPr lang="ko-KR" altLang="en-US" sz="14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에스코어 드림 5 Medium"/>
                </a:rPr>
                <a:t> </a:t>
              </a:r>
              <a:r>
                <a:rPr lang="ja-JP" altLang="en-US" sz="14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地方自治体の</a:t>
              </a:r>
              <a:r>
                <a:rPr lang="ja-JP" altLang="en-US" sz="1400" b="1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資金管理規定新設のきっかけ</a:t>
              </a:r>
              <a:endParaRPr lang="ko-KR" altLang="en-US" sz="1400" b="1" spc="-150" dirty="0">
                <a:latin typeface="BIZ UDGothic" panose="020B0400000000000000" pitchFamily="33" charset="-128"/>
                <a:ea typeface="에스코어 드림 5 Medium"/>
              </a:endParaRPr>
            </a:p>
          </p:txBody>
        </p:sp>
        <p:pic>
          <p:nvPicPr>
            <p:cNvPr id="2079" name="그림 2078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160260" y="6404160"/>
              <a:ext cx="124545" cy="136705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736855" y="1117600"/>
            <a:ext cx="9432415" cy="473266"/>
            <a:chOff x="341312" y="719139"/>
            <a:chExt cx="9432415" cy="981262"/>
          </a:xfrm>
        </p:grpSpPr>
        <p:sp>
          <p:nvSpPr>
            <p:cNvPr id="8" name="양쪽 모서리가 둥근 사각형 5"/>
            <p:cNvSpPr/>
            <p:nvPr/>
          </p:nvSpPr>
          <p:spPr>
            <a:xfrm rot="16200000">
              <a:off x="4559295" y="-3485970"/>
              <a:ext cx="981262" cy="9391479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25400">
              <a:solidFill>
                <a:srgbClr val="015EA3"/>
              </a:solidFill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lvl="0" algn="ctr" defTabSz="914400">
                <a:defRPr/>
              </a:pPr>
              <a:endParaRPr lang="ko-KR" altLang="en-US" sz="600" spc="-150">
                <a:ln w="9525">
                  <a:solidFill>
                    <a:schemeClr val="accent5">
                      <a:tint val="40000"/>
                      <a:hueOff val="0"/>
                      <a:satOff val="0"/>
                      <a:lumOff val="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9" name="화살표: 오각형 8"/>
            <p:cNvSpPr/>
            <p:nvPr/>
          </p:nvSpPr>
          <p:spPr>
            <a:xfrm rot="10800000" flipH="1">
              <a:off x="341312" y="719489"/>
              <a:ext cx="740489" cy="980912"/>
            </a:xfrm>
            <a:prstGeom prst="homePlate">
              <a:avLst>
                <a:gd name="adj" fmla="val 22811"/>
              </a:avLst>
            </a:prstGeom>
            <a:pattFill prst="wdUpDiag">
              <a:fgClr>
                <a:srgbClr val="015EA3"/>
              </a:fgClr>
              <a:bgClr>
                <a:srgbClr val="014C85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endParaRPr lang="ko-KR" altLang="en-US">
                <a:ln w="9525">
                  <a:solidFill>
                    <a:schemeClr val="accent5">
                      <a:tint val="40000"/>
                      <a:hueOff val="0"/>
                      <a:satOff val="0"/>
                      <a:lumOff val="0"/>
                      <a:alpha val="0"/>
                    </a:schemeClr>
                  </a:solidFill>
                </a:ln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10" name="화살표: 오각형 9"/>
            <p:cNvSpPr/>
            <p:nvPr/>
          </p:nvSpPr>
          <p:spPr>
            <a:xfrm flipH="1">
              <a:off x="9033238" y="719489"/>
              <a:ext cx="740489" cy="980912"/>
            </a:xfrm>
            <a:prstGeom prst="homePlate">
              <a:avLst>
                <a:gd name="adj" fmla="val 22811"/>
              </a:avLst>
            </a:prstGeom>
            <a:pattFill prst="wdUpDiag">
              <a:fgClr>
                <a:srgbClr val="015EA3"/>
              </a:fgClr>
              <a:bgClr>
                <a:srgbClr val="014C85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endParaRPr lang="ko-KR" altLang="en-US">
                <a:ln w="9525">
                  <a:solidFill>
                    <a:schemeClr val="accent5">
                      <a:tint val="40000"/>
                      <a:hueOff val="0"/>
                      <a:satOff val="0"/>
                      <a:lumOff val="0"/>
                      <a:alpha val="0"/>
                    </a:schemeClr>
                  </a:solidFill>
                </a:ln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39587" y="1124713"/>
            <a:ext cx="7728996" cy="44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ja-JP" altLang="en-US" sz="20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013AAD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革新</a:t>
            </a:r>
            <a:r>
              <a:rPr lang="ja-JP" altLang="en-US" sz="20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latin typeface="BIZ UDGothic" panose="020B0400000000000000" pitchFamily="33" charset="-128"/>
                <a:ea typeface="BIZ UDGothic" panose="020B0400000000000000" pitchFamily="33" charset="-128"/>
              </a:rPr>
              <a:t>金融サービス</a:t>
            </a:r>
            <a:r>
              <a:rPr lang="en-US" altLang="ko-KR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規制サンドボックス</a:t>
            </a:r>
            <a:r>
              <a:rPr lang="en-US" altLang="ko-KR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指定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ja-JP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20.3.18</a:t>
            </a:r>
            <a:r>
              <a:rPr lang="en-US" altLang="ko-KR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.)</a:t>
            </a:r>
            <a:endParaRPr lang="ko-KR" altLang="en-US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92" name="TextBox 2091"/>
          <p:cNvSpPr txBox="1"/>
          <p:nvPr/>
        </p:nvSpPr>
        <p:spPr>
          <a:xfrm>
            <a:off x="6552928" y="1186933"/>
            <a:ext cx="4252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ja-JP" altLang="en-US" sz="20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013AAD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手付金口座</a:t>
            </a:r>
            <a:r>
              <a:rPr kumimoji="0" lang="ja-JP" altLang="en-US" sz="17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の正式移管・維持</a:t>
            </a:r>
            <a:endParaRPr lang="ko-KR" altLang="en-US" sz="1700" dirty="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1" name="화살표: 위쪽 10"/>
          <p:cNvSpPr/>
          <p:nvPr/>
        </p:nvSpPr>
        <p:spPr>
          <a:xfrm rot="5400000">
            <a:off x="6181800" y="1127982"/>
            <a:ext cx="303106" cy="509419"/>
          </a:xfrm>
          <a:prstGeom prst="upArrow">
            <a:avLst>
              <a:gd name="adj1" fmla="val 54476"/>
              <a:gd name="adj2" fmla="val 55555"/>
            </a:avLst>
          </a:prstGeom>
          <a:gradFill flip="none" rotWithShape="1">
            <a:gsLst>
              <a:gs pos="0">
                <a:srgbClr val="41A1BF">
                  <a:alpha val="28000"/>
                </a:srgbClr>
              </a:gs>
              <a:gs pos="100000">
                <a:srgbClr val="41A1B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752503" y="1885950"/>
            <a:ext cx="9388090" cy="2940926"/>
            <a:chOff x="417349" y="1656043"/>
            <a:chExt cx="9620760" cy="4886243"/>
          </a:xfrm>
        </p:grpSpPr>
        <p:sp>
          <p:nvSpPr>
            <p:cNvPr id="42" name="직사각형 41"/>
            <p:cNvSpPr/>
            <p:nvPr/>
          </p:nvSpPr>
          <p:spPr>
            <a:xfrm>
              <a:off x="421004" y="1656043"/>
              <a:ext cx="9617105" cy="4886243"/>
            </a:xfrm>
            <a:prstGeom prst="rect">
              <a:avLst/>
            </a:prstGeom>
            <a:pattFill prst="ltUpDiag">
              <a:fgClr>
                <a:schemeClr val="bg1">
                  <a:lumMod val="75000"/>
                </a:schemeClr>
              </a:fgClr>
              <a:bgClr>
                <a:schemeClr val="bg1">
                  <a:lumMod val="85000"/>
                </a:schemeClr>
              </a:bgClr>
            </a:patt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43" name="사각형: 둥근 모서리 42"/>
            <p:cNvSpPr/>
            <p:nvPr/>
          </p:nvSpPr>
          <p:spPr>
            <a:xfrm>
              <a:off x="549810" y="1767268"/>
              <a:ext cx="9310877" cy="4663791"/>
            </a:xfrm>
            <a:prstGeom prst="roundRect">
              <a:avLst>
                <a:gd name="adj" fmla="val 3243"/>
              </a:avLst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254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cxnSp>
          <p:nvCxnSpPr>
            <p:cNvPr id="44" name="직선 연결선 43"/>
            <p:cNvCxnSpPr/>
            <p:nvPr/>
          </p:nvCxnSpPr>
          <p:spPr>
            <a:xfrm>
              <a:off x="417349" y="1657461"/>
              <a:ext cx="9575800" cy="0"/>
            </a:xfrm>
            <a:prstGeom prst="line">
              <a:avLst/>
            </a:prstGeom>
            <a:ln w="19050">
              <a:solidFill>
                <a:srgbClr val="083D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9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099688" y="2979694"/>
            <a:ext cx="673992" cy="673992"/>
          </a:xfrm>
          <a:prstGeom prst="rect">
            <a:avLst/>
          </a:prstGeom>
          <a:noFill/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244936" y="3964154"/>
            <a:ext cx="436548" cy="436548"/>
          </a:xfrm>
          <a:prstGeom prst="rect">
            <a:avLst/>
          </a:prstGeom>
          <a:noFill/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570559" y="3964154"/>
            <a:ext cx="436548" cy="436548"/>
          </a:xfrm>
          <a:prstGeom prst="rect">
            <a:avLst/>
          </a:prstGeom>
          <a:noFill/>
        </p:spPr>
      </p:pic>
      <p:pic>
        <p:nvPicPr>
          <p:cNvPr id="2053" name="Picture 2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577836" y="2432008"/>
            <a:ext cx="436548" cy="436548"/>
          </a:xfrm>
          <a:prstGeom prst="rect">
            <a:avLst/>
          </a:prstGeom>
          <a:noFill/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242404" y="2686008"/>
            <a:ext cx="436548" cy="436548"/>
          </a:xfrm>
          <a:prstGeom prst="rect">
            <a:avLst/>
          </a:prstGeom>
          <a:noFill/>
        </p:spPr>
      </p:pic>
      <p:sp>
        <p:nvSpPr>
          <p:cNvPr id="2055" name="화살표: 위쪽 2054"/>
          <p:cNvSpPr/>
          <p:nvPr/>
        </p:nvSpPr>
        <p:spPr>
          <a:xfrm rot="5400000">
            <a:off x="3870736" y="3212014"/>
            <a:ext cx="245880" cy="586064"/>
          </a:xfrm>
          <a:prstGeom prst="upArrow">
            <a:avLst>
              <a:gd name="adj1" fmla="val 54476"/>
              <a:gd name="adj2" fmla="val 55555"/>
            </a:avLst>
          </a:prstGeom>
          <a:gradFill flip="none" rotWithShape="1">
            <a:gsLst>
              <a:gs pos="0">
                <a:srgbClr val="2EAAB2">
                  <a:alpha val="0"/>
                </a:srgbClr>
              </a:gs>
              <a:gs pos="100000">
                <a:srgbClr val="6BC1F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56" name="화살표: 위쪽 2055"/>
          <p:cNvSpPr/>
          <p:nvPr/>
        </p:nvSpPr>
        <p:spPr>
          <a:xfrm rot="5400000">
            <a:off x="6503446" y="3212014"/>
            <a:ext cx="245880" cy="586064"/>
          </a:xfrm>
          <a:prstGeom prst="upArrow">
            <a:avLst>
              <a:gd name="adj1" fmla="val 54476"/>
              <a:gd name="adj2" fmla="val 55555"/>
            </a:avLst>
          </a:prstGeom>
          <a:gradFill flip="none" rotWithShape="1">
            <a:gsLst>
              <a:gs pos="0">
                <a:srgbClr val="2EAAB2">
                  <a:alpha val="0"/>
                </a:srgbClr>
              </a:gs>
              <a:gs pos="100000">
                <a:srgbClr val="6BC1F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57" name="화살표: 위쪽 2056"/>
          <p:cNvSpPr/>
          <p:nvPr/>
        </p:nvSpPr>
        <p:spPr>
          <a:xfrm>
            <a:off x="7680735" y="3212013"/>
            <a:ext cx="245882" cy="586066"/>
          </a:xfrm>
          <a:prstGeom prst="upArrow">
            <a:avLst>
              <a:gd name="adj1" fmla="val 54476"/>
              <a:gd name="adj2" fmla="val 55555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58" name="화살표: 위쪽 2057"/>
          <p:cNvSpPr/>
          <p:nvPr/>
        </p:nvSpPr>
        <p:spPr>
          <a:xfrm rot="10800000">
            <a:off x="5330123" y="3212014"/>
            <a:ext cx="245880" cy="586064"/>
          </a:xfrm>
          <a:prstGeom prst="upArrow">
            <a:avLst>
              <a:gd name="adj1" fmla="val 54476"/>
              <a:gd name="adj2" fmla="val 55555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59" name="TextBox 2058"/>
          <p:cNvSpPr txBox="1"/>
          <p:nvPr/>
        </p:nvSpPr>
        <p:spPr>
          <a:xfrm>
            <a:off x="7406474" y="4411028"/>
            <a:ext cx="720648" cy="310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市民</a:t>
            </a:r>
            <a:endParaRPr kumimoji="0" lang="ko-KR" altLang="en-US" sz="1200" b="0" i="0" u="none" strike="noStrike" kern="1200" cap="none" spc="-150" normalizeH="0" baseline="0" dirty="0"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60" name="TextBox 2059"/>
          <p:cNvSpPr txBox="1"/>
          <p:nvPr/>
        </p:nvSpPr>
        <p:spPr>
          <a:xfrm>
            <a:off x="4666153" y="4388168"/>
            <a:ext cx="15863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ko-KR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巿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の口座</a:t>
            </a:r>
            <a:endParaRPr kumimoji="0" lang="ko-KR" altLang="en-US" sz="160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20539A"/>
              </a:solidFill>
              <a:effectLst/>
              <a:uLnTx/>
              <a:uFillTx/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2061" name="TextBox 2060"/>
          <p:cNvSpPr txBox="1"/>
          <p:nvPr/>
        </p:nvSpPr>
        <p:spPr>
          <a:xfrm>
            <a:off x="4920222" y="2370138"/>
            <a:ext cx="105465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運営代理店</a:t>
            </a:r>
            <a:endParaRPr kumimoji="0" lang="ko-KR" altLang="en-US" sz="12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62" name="TextBox 2061"/>
          <p:cNvSpPr txBox="1"/>
          <p:nvPr/>
        </p:nvSpPr>
        <p:spPr>
          <a:xfrm>
            <a:off x="4381221" y="2138363"/>
            <a:ext cx="215320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</a:t>
            </a:r>
            <a:r>
              <a:rPr lang="ko-KR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5 Medium"/>
              </a:rPr>
              <a:t>동백전 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プラットフォーム</a:t>
            </a:r>
            <a:endParaRPr kumimoji="0" lang="ko-KR" altLang="en-US" sz="12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63" name="TextBox 2062"/>
          <p:cNvSpPr txBox="1"/>
          <p:nvPr/>
        </p:nvSpPr>
        <p:spPr>
          <a:xfrm>
            <a:off x="7375016" y="2833688"/>
            <a:ext cx="83240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ja-JP" altLang="en-US" sz="12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加盟店</a:t>
            </a:r>
            <a:endParaRPr kumimoji="0" lang="ko-KR" altLang="en-US" sz="12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1736990" y="3639503"/>
            <a:ext cx="1343584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</a:t>
            </a:r>
            <a:r>
              <a:rPr lang="ko-KR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5 Medium"/>
              </a:rPr>
              <a:t>동백전</a:t>
            </a:r>
            <a:r>
              <a:rPr lang="ko-KR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発行</a:t>
            </a:r>
            <a:endParaRPr lang="ko-KR" altLang="en-US" sz="1200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에스코어 드림 5 Medium"/>
            </a:endParaRPr>
          </a:p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en-US" altLang="ko-KR" sz="10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kumimoji="0" lang="ja-JP" altLang="en-US" sz="10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福祉手当</a:t>
            </a:r>
            <a:r>
              <a:rPr lang="ja-JP" altLang="en-US" sz="10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、</a:t>
            </a:r>
            <a:r>
              <a:rPr kumimoji="0" lang="ja-JP" altLang="en-US" sz="10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補填など</a:t>
            </a:r>
            <a:r>
              <a:rPr kumimoji="0" lang="en-US" altLang="ko-KR" sz="10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kumimoji="0" lang="ko-KR" altLang="en-US" sz="10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2074" name="그룹 2073"/>
          <p:cNvGrpSpPr/>
          <p:nvPr/>
        </p:nvGrpSpPr>
        <p:grpSpPr>
          <a:xfrm>
            <a:off x="3339270" y="1727086"/>
            <a:ext cx="4226312" cy="335310"/>
            <a:chOff x="1186714" y="1727086"/>
            <a:chExt cx="3099668" cy="335310"/>
          </a:xfrm>
        </p:grpSpPr>
        <p:sp>
          <p:nvSpPr>
            <p:cNvPr id="2075" name="직각 삼각형 2074"/>
            <p:cNvSpPr/>
            <p:nvPr/>
          </p:nvSpPr>
          <p:spPr>
            <a:xfrm>
              <a:off x="4205060" y="1727089"/>
              <a:ext cx="81322" cy="151863"/>
            </a:xfrm>
            <a:prstGeom prst="rtTriangle">
              <a:avLst/>
            </a:prstGeom>
            <a:solidFill>
              <a:srgbClr val="020D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076" name="직각 삼각형 2075"/>
            <p:cNvSpPr/>
            <p:nvPr/>
          </p:nvSpPr>
          <p:spPr>
            <a:xfrm flipH="1">
              <a:off x="1186714" y="1727089"/>
              <a:ext cx="81322" cy="151863"/>
            </a:xfrm>
            <a:prstGeom prst="rtTriangle">
              <a:avLst/>
            </a:prstGeom>
            <a:solidFill>
              <a:srgbClr val="020D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077" name="사각형: 둥근 위쪽 모서리 2076"/>
            <p:cNvSpPr/>
            <p:nvPr/>
          </p:nvSpPr>
          <p:spPr>
            <a:xfrm flipV="1">
              <a:off x="1268036" y="1727086"/>
              <a:ext cx="2937023" cy="335310"/>
            </a:xfrm>
            <a:prstGeom prst="round2SameRect">
              <a:avLst>
                <a:gd name="adj1" fmla="val 32820"/>
                <a:gd name="adj2" fmla="val 0"/>
              </a:avLst>
            </a:prstGeom>
            <a:solidFill>
              <a:srgbClr val="083D84"/>
            </a:soli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endParaRPr lang="ko-KR" altLang="en-US" sz="1400"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2078" name="TextBox 2077"/>
          <p:cNvSpPr txBox="1"/>
          <p:nvPr/>
        </p:nvSpPr>
        <p:spPr>
          <a:xfrm>
            <a:off x="3791170" y="1789429"/>
            <a:ext cx="3308598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2000" spc="-100">
                <a:solidFill>
                  <a:schemeClr val="bg1"/>
                </a:solidFill>
                <a:latin typeface="나눔스퀘어 ExtraBold"/>
                <a:ea typeface="나눔스퀘어 ExtraBold"/>
              </a:defRPr>
            </a:lvl1pPr>
          </a:lstStyle>
          <a:p>
            <a:pPr lvl="0">
              <a:defRPr/>
            </a:pPr>
            <a:r>
              <a:rPr lang="en-US" altLang="ko-KR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革新金融</a:t>
            </a:r>
            <a:r>
              <a:rPr lang="en-US" altLang="ko-KR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ko-KR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釜山</a:t>
            </a:r>
            <a:r>
              <a:rPr lang="ko-KR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동백전</a:t>
            </a:r>
            <a:r>
              <a:rPr lang="ko-KR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サービスの流れ</a:t>
            </a:r>
            <a:endParaRPr lang="ko-KR" altLang="en-US" sz="1600" spc="-150" dirty="0"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2081" name="TextBox 2080"/>
          <p:cNvSpPr txBox="1"/>
          <p:nvPr/>
        </p:nvSpPr>
        <p:spPr>
          <a:xfrm>
            <a:off x="7865863" y="3117470"/>
            <a:ext cx="83240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C0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釜山</a:t>
            </a:r>
            <a:endParaRPr lang="en-US" altLang="ja-JP" sz="1200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C00000"/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kumimoji="0" lang="ko-KR" altLang="en-US" sz="12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동백전</a:t>
            </a:r>
            <a:endParaRPr kumimoji="0" lang="ko-KR" altLang="en-US" sz="12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C00000"/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  <a:p>
            <a:pPr marL="0" marR="0" lvl="0" indent="0" algn="ctr" defTabSz="1036747" rtl="0" eaLnBrk="1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C00000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使用</a:t>
            </a:r>
            <a:endParaRPr kumimoji="0" lang="ko-KR" altLang="en-US" sz="12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C00000"/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6325EEC4-CBFA-9BF9-77DB-716531135AD4}"/>
              </a:ext>
            </a:extLst>
          </p:cNvPr>
          <p:cNvSpPr/>
          <p:nvPr/>
        </p:nvSpPr>
        <p:spPr>
          <a:xfrm>
            <a:off x="947417" y="4943872"/>
            <a:ext cx="9780285" cy="9922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25400" dist="254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72000" bIns="0" anchor="ctr"/>
          <a:lstStyle/>
          <a:p>
            <a:pPr lvl="0" algn="ctr">
              <a:defRPr/>
            </a:pPr>
            <a:endParaRPr lang="ko-KR" altLang="en-US" sz="1400" spc="-15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20539A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238118D8-0BAB-5D4A-66EE-8E3F687E8DD9}"/>
              </a:ext>
            </a:extLst>
          </p:cNvPr>
          <p:cNvSpPr/>
          <p:nvPr/>
        </p:nvSpPr>
        <p:spPr>
          <a:xfrm>
            <a:off x="6399061" y="5570488"/>
            <a:ext cx="3241869" cy="147868"/>
          </a:xfrm>
          <a:prstGeom prst="rect">
            <a:avLst/>
          </a:prstGeom>
          <a:solidFill>
            <a:srgbClr val="FFE45F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0FF6CA-2C4F-E87B-1014-5FD6250B4472}"/>
              </a:ext>
            </a:extLst>
          </p:cNvPr>
          <p:cNvSpPr txBox="1"/>
          <p:nvPr/>
        </p:nvSpPr>
        <p:spPr>
          <a:xfrm>
            <a:off x="5655588" y="5091692"/>
            <a:ext cx="4710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5 Medium"/>
              </a:rPr>
              <a:t>     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運営</a:t>
            </a:r>
            <a:r>
              <a:rPr lang="ja-JP" altLang="en-US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代理店の</a:t>
            </a:r>
            <a:r>
              <a:rPr lang="en-US" altLang="ja-JP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</a:t>
            </a:r>
            <a:r>
              <a:rPr lang="ja-JP" altLang="en-US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度の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変更</a:t>
            </a:r>
            <a:r>
              <a:rPr kumimoji="0" lang="en-US" altLang="ko-KR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(2021</a:t>
            </a:r>
            <a:r>
              <a:rPr kumimoji="0" lang="ja-JP" altLang="en-US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、</a:t>
            </a:r>
            <a:r>
              <a:rPr kumimoji="0" lang="en-US" altLang="ja-JP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20</a:t>
            </a:r>
            <a:r>
              <a:rPr kumimoji="0" lang="en-US" altLang="ko-KR" sz="1600" b="0" i="0" u="none" strike="noStrike" kern="1200" cap="none" spc="-150" normalizeH="0" baseline="0" noProof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22)</a:t>
            </a:r>
            <a:r>
              <a:rPr lang="en-US" altLang="ja-JP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が</a:t>
            </a:r>
            <a:r>
              <a:rPr lang="ja-JP" altLang="en-US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あったが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、</a:t>
            </a:r>
            <a:endParaRPr lang="en-US" altLang="ja-JP" sz="1600" spc="-15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algn="ctr"/>
            <a:r>
              <a:rPr lang="ja-JP" altLang="en-US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入札公告文を明示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して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市の口座を維持</a:t>
            </a:r>
            <a:endParaRPr lang="ko-KR" altLang="en-US" sz="2400" dirty="0">
              <a:solidFill>
                <a:srgbClr val="20539A"/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5739324" y="5412550"/>
            <a:ext cx="2935080" cy="54863"/>
            <a:chOff x="7223010" y="2289067"/>
            <a:chExt cx="2935080" cy="54863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6F2D967C-11F0-0580-0C91-BD0334D7FD9B}"/>
                </a:ext>
              </a:extLst>
            </p:cNvPr>
            <p:cNvGrpSpPr/>
            <p:nvPr/>
          </p:nvGrpSpPr>
          <p:grpSpPr>
            <a:xfrm flipH="1">
              <a:off x="7223010" y="2289067"/>
              <a:ext cx="284509" cy="54863"/>
              <a:chOff x="4108196" y="1522249"/>
              <a:chExt cx="237091" cy="45719"/>
            </a:xfrm>
          </p:grpSpPr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5BEB9B98-875D-856D-2866-20548B98D12B}"/>
                  </a:ext>
                </a:extLst>
              </p:cNvPr>
              <p:cNvSpPr/>
              <p:nvPr/>
            </p:nvSpPr>
            <p:spPr>
              <a:xfrm rot="16200000">
                <a:off x="4108196" y="1522249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855814" rtl="0" eaLnBrk="1" fontAlgn="auto" latinLnBrk="1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Gothic" panose="020B0400000000000000" pitchFamily="33" charset="-128"/>
                  <a:ea typeface="+mj-ea"/>
                </a:endParaRPr>
              </a:p>
            </p:txBody>
          </p:sp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0D7C318B-0CD9-CAF3-A776-0E0E3341FCFD}"/>
                  </a:ext>
                </a:extLst>
              </p:cNvPr>
              <p:cNvSpPr/>
              <p:nvPr/>
            </p:nvSpPr>
            <p:spPr>
              <a:xfrm rot="16200000">
                <a:off x="4203882" y="1522249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855814" rtl="0" eaLnBrk="1" fontAlgn="auto" latinLnBrk="1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Gothic" panose="020B0400000000000000" pitchFamily="33" charset="-128"/>
                  <a:ea typeface="+mj-ea"/>
                </a:endParaRPr>
              </a:p>
            </p:txBody>
          </p:sp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7CE3FE4B-629F-C35A-9881-405B5875E1C3}"/>
                  </a:ext>
                </a:extLst>
              </p:cNvPr>
              <p:cNvSpPr/>
              <p:nvPr/>
            </p:nvSpPr>
            <p:spPr>
              <a:xfrm rot="16200000">
                <a:off x="4299568" y="1522249"/>
                <a:ext cx="45719" cy="45719"/>
              </a:xfrm>
              <a:prstGeom prst="ellipse">
                <a:avLst/>
              </a:prstGeom>
              <a:solidFill>
                <a:schemeClr val="accent2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855814" rtl="0" eaLnBrk="1" fontAlgn="auto" latinLnBrk="1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Gothic" panose="020B0400000000000000" pitchFamily="33" charset="-128"/>
                  <a:ea typeface="+mj-ea"/>
                </a:endParaRPr>
              </a:p>
            </p:txBody>
          </p:sp>
        </p:grp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45AD3438-701D-98AA-8AD2-BD888E36019F}"/>
                </a:ext>
              </a:extLst>
            </p:cNvPr>
            <p:cNvSpPr/>
            <p:nvPr/>
          </p:nvSpPr>
          <p:spPr>
            <a:xfrm rot="16200000">
              <a:off x="10103227" y="2289067"/>
              <a:ext cx="54863" cy="5486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55814" rtl="0" eaLnBrk="1" fontAlgn="auto" latin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Gothic" panose="020B0400000000000000" pitchFamily="33" charset="-128"/>
                <a:ea typeface="+mj-ea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4753949" y="5113488"/>
            <a:ext cx="693450" cy="704544"/>
            <a:chOff x="1613535" y="5635890"/>
            <a:chExt cx="577092" cy="586325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1613535" y="5635890"/>
              <a:ext cx="487066" cy="407811"/>
            </a:xfrm>
            <a:custGeom>
              <a:avLst/>
              <a:gdLst>
                <a:gd name="T0" fmla="*/ 239 w 265"/>
                <a:gd name="T1" fmla="*/ 0 h 222"/>
                <a:gd name="T2" fmla="*/ 26 w 265"/>
                <a:gd name="T3" fmla="*/ 0 h 222"/>
                <a:gd name="T4" fmla="*/ 0 w 265"/>
                <a:gd name="T5" fmla="*/ 27 h 222"/>
                <a:gd name="T6" fmla="*/ 0 w 265"/>
                <a:gd name="T7" fmla="*/ 197 h 222"/>
                <a:gd name="T8" fmla="*/ 20 w 265"/>
                <a:gd name="T9" fmla="*/ 222 h 222"/>
                <a:gd name="T10" fmla="*/ 22 w 265"/>
                <a:gd name="T11" fmla="*/ 212 h 222"/>
                <a:gd name="T12" fmla="*/ 10 w 265"/>
                <a:gd name="T13" fmla="*/ 197 h 222"/>
                <a:gd name="T14" fmla="*/ 10 w 265"/>
                <a:gd name="T15" fmla="*/ 27 h 222"/>
                <a:gd name="T16" fmla="*/ 26 w 265"/>
                <a:gd name="T17" fmla="*/ 11 h 222"/>
                <a:gd name="T18" fmla="*/ 239 w 265"/>
                <a:gd name="T19" fmla="*/ 11 h 222"/>
                <a:gd name="T20" fmla="*/ 255 w 265"/>
                <a:gd name="T21" fmla="*/ 27 h 222"/>
                <a:gd name="T22" fmla="*/ 255 w 265"/>
                <a:gd name="T23" fmla="*/ 32 h 222"/>
                <a:gd name="T24" fmla="*/ 265 w 265"/>
                <a:gd name="T25" fmla="*/ 32 h 222"/>
                <a:gd name="T26" fmla="*/ 265 w 265"/>
                <a:gd name="T27" fmla="*/ 27 h 222"/>
                <a:gd name="T28" fmla="*/ 239 w 265"/>
                <a:gd name="T2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5" h="222">
                  <a:moveTo>
                    <a:pt x="23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09"/>
                    <a:pt x="8" y="219"/>
                    <a:pt x="20" y="22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15" y="210"/>
                    <a:pt x="10" y="204"/>
                    <a:pt x="10" y="19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18"/>
                    <a:pt x="17" y="11"/>
                    <a:pt x="26" y="11"/>
                  </a:cubicBezTo>
                  <a:cubicBezTo>
                    <a:pt x="239" y="11"/>
                    <a:pt x="239" y="11"/>
                    <a:pt x="239" y="11"/>
                  </a:cubicBezTo>
                  <a:cubicBezTo>
                    <a:pt x="247" y="11"/>
                    <a:pt x="255" y="18"/>
                    <a:pt x="255" y="27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7"/>
                    <a:pt x="265" y="27"/>
                    <a:pt x="265" y="27"/>
                  </a:cubicBezTo>
                  <a:cubicBezTo>
                    <a:pt x="265" y="12"/>
                    <a:pt x="253" y="0"/>
                    <a:pt x="239" y="0"/>
                  </a:cubicBezTo>
                  <a:close/>
                </a:path>
              </a:pathLst>
            </a:cu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79" name="Rectangle 6"/>
            <p:cNvSpPr>
              <a:spLocks noChangeArrowheads="1"/>
            </p:cNvSpPr>
            <p:nvPr/>
          </p:nvSpPr>
          <p:spPr bwMode="auto">
            <a:xfrm>
              <a:off x="1652008" y="5675132"/>
              <a:ext cx="20775" cy="20006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0" name="Rectangle 7"/>
            <p:cNvSpPr>
              <a:spLocks noChangeArrowheads="1"/>
            </p:cNvSpPr>
            <p:nvPr/>
          </p:nvSpPr>
          <p:spPr bwMode="auto">
            <a:xfrm>
              <a:off x="1691250" y="5675132"/>
              <a:ext cx="20006" cy="20006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1" name="Rectangle 8"/>
            <p:cNvSpPr>
              <a:spLocks noChangeArrowheads="1"/>
            </p:cNvSpPr>
            <p:nvPr/>
          </p:nvSpPr>
          <p:spPr bwMode="auto">
            <a:xfrm>
              <a:off x="1729723" y="5675132"/>
              <a:ext cx="20006" cy="20006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2" name="Freeform 9"/>
            <p:cNvSpPr>
              <a:spLocks noEditPoints="1"/>
            </p:cNvSpPr>
            <p:nvPr/>
          </p:nvSpPr>
          <p:spPr bwMode="auto">
            <a:xfrm>
              <a:off x="1711256" y="5792089"/>
              <a:ext cx="479371" cy="430126"/>
            </a:xfrm>
            <a:custGeom>
              <a:avLst/>
              <a:gdLst>
                <a:gd name="T0" fmla="*/ 258 w 261"/>
                <a:gd name="T1" fmla="*/ 209 h 234"/>
                <a:gd name="T2" fmla="*/ 208 w 261"/>
                <a:gd name="T3" fmla="*/ 158 h 234"/>
                <a:gd name="T4" fmla="*/ 214 w 261"/>
                <a:gd name="T5" fmla="*/ 143 h 234"/>
                <a:gd name="T6" fmla="*/ 223 w 261"/>
                <a:gd name="T7" fmla="*/ 143 h 234"/>
                <a:gd name="T8" fmla="*/ 223 w 261"/>
                <a:gd name="T9" fmla="*/ 133 h 234"/>
                <a:gd name="T10" fmla="*/ 217 w 261"/>
                <a:gd name="T11" fmla="*/ 133 h 234"/>
                <a:gd name="T12" fmla="*/ 212 w 261"/>
                <a:gd name="T13" fmla="*/ 95 h 234"/>
                <a:gd name="T14" fmla="*/ 212 w 261"/>
                <a:gd name="T15" fmla="*/ 43 h 234"/>
                <a:gd name="T16" fmla="*/ 202 w 261"/>
                <a:gd name="T17" fmla="*/ 43 h 234"/>
                <a:gd name="T18" fmla="*/ 202 w 261"/>
                <a:gd name="T19" fmla="*/ 76 h 234"/>
                <a:gd name="T20" fmla="*/ 191 w 261"/>
                <a:gd name="T21" fmla="*/ 65 h 234"/>
                <a:gd name="T22" fmla="*/ 191 w 261"/>
                <a:gd name="T23" fmla="*/ 21 h 234"/>
                <a:gd name="T24" fmla="*/ 180 w 261"/>
                <a:gd name="T25" fmla="*/ 21 h 234"/>
                <a:gd name="T26" fmla="*/ 180 w 261"/>
                <a:gd name="T27" fmla="*/ 58 h 234"/>
                <a:gd name="T28" fmla="*/ 170 w 261"/>
                <a:gd name="T29" fmla="*/ 53 h 234"/>
                <a:gd name="T30" fmla="*/ 170 w 261"/>
                <a:gd name="T31" fmla="*/ 0 h 234"/>
                <a:gd name="T32" fmla="*/ 159 w 261"/>
                <a:gd name="T33" fmla="*/ 0 h 234"/>
                <a:gd name="T34" fmla="*/ 159 w 261"/>
                <a:gd name="T35" fmla="*/ 50 h 234"/>
                <a:gd name="T36" fmla="*/ 148 w 261"/>
                <a:gd name="T37" fmla="*/ 48 h 234"/>
                <a:gd name="T38" fmla="*/ 148 w 261"/>
                <a:gd name="T39" fmla="*/ 11 h 234"/>
                <a:gd name="T40" fmla="*/ 138 w 261"/>
                <a:gd name="T41" fmla="*/ 11 h 234"/>
                <a:gd name="T42" fmla="*/ 138 w 261"/>
                <a:gd name="T43" fmla="*/ 48 h 234"/>
                <a:gd name="T44" fmla="*/ 127 w 261"/>
                <a:gd name="T45" fmla="*/ 50 h 234"/>
                <a:gd name="T46" fmla="*/ 127 w 261"/>
                <a:gd name="T47" fmla="*/ 32 h 234"/>
                <a:gd name="T48" fmla="*/ 117 w 261"/>
                <a:gd name="T49" fmla="*/ 32 h 234"/>
                <a:gd name="T50" fmla="*/ 117 w 261"/>
                <a:gd name="T51" fmla="*/ 53 h 234"/>
                <a:gd name="T52" fmla="*/ 106 w 261"/>
                <a:gd name="T53" fmla="*/ 58 h 234"/>
                <a:gd name="T54" fmla="*/ 106 w 261"/>
                <a:gd name="T55" fmla="*/ 27 h 234"/>
                <a:gd name="T56" fmla="*/ 95 w 261"/>
                <a:gd name="T57" fmla="*/ 27 h 234"/>
                <a:gd name="T58" fmla="*/ 95 w 261"/>
                <a:gd name="T59" fmla="*/ 65 h 234"/>
                <a:gd name="T60" fmla="*/ 85 w 261"/>
                <a:gd name="T61" fmla="*/ 76 h 234"/>
                <a:gd name="T62" fmla="*/ 85 w 261"/>
                <a:gd name="T63" fmla="*/ 37 h 234"/>
                <a:gd name="T64" fmla="*/ 74 w 261"/>
                <a:gd name="T65" fmla="*/ 37 h 234"/>
                <a:gd name="T66" fmla="*/ 74 w 261"/>
                <a:gd name="T67" fmla="*/ 95 h 234"/>
                <a:gd name="T68" fmla="*/ 70 w 261"/>
                <a:gd name="T69" fmla="*/ 133 h 234"/>
                <a:gd name="T70" fmla="*/ 0 w 261"/>
                <a:gd name="T71" fmla="*/ 133 h 234"/>
                <a:gd name="T72" fmla="*/ 0 w 261"/>
                <a:gd name="T73" fmla="*/ 143 h 234"/>
                <a:gd name="T74" fmla="*/ 72 w 261"/>
                <a:gd name="T75" fmla="*/ 143 h 234"/>
                <a:gd name="T76" fmla="*/ 164 w 261"/>
                <a:gd name="T77" fmla="*/ 194 h 234"/>
                <a:gd name="T78" fmla="*/ 186 w 261"/>
                <a:gd name="T79" fmla="*/ 183 h 234"/>
                <a:gd name="T80" fmla="*/ 235 w 261"/>
                <a:gd name="T81" fmla="*/ 232 h 234"/>
                <a:gd name="T82" fmla="*/ 243 w 261"/>
                <a:gd name="T83" fmla="*/ 232 h 234"/>
                <a:gd name="T84" fmla="*/ 258 w 261"/>
                <a:gd name="T85" fmla="*/ 216 h 234"/>
                <a:gd name="T86" fmla="*/ 258 w 261"/>
                <a:gd name="T87" fmla="*/ 209 h 234"/>
                <a:gd name="T88" fmla="*/ 143 w 261"/>
                <a:gd name="T89" fmla="*/ 186 h 234"/>
                <a:gd name="T90" fmla="*/ 79 w 261"/>
                <a:gd name="T91" fmla="*/ 122 h 234"/>
                <a:gd name="T92" fmla="*/ 143 w 261"/>
                <a:gd name="T93" fmla="*/ 59 h 234"/>
                <a:gd name="T94" fmla="*/ 207 w 261"/>
                <a:gd name="T95" fmla="*/ 122 h 234"/>
                <a:gd name="T96" fmla="*/ 143 w 261"/>
                <a:gd name="T97" fmla="*/ 186 h 234"/>
                <a:gd name="T98" fmla="*/ 239 w 261"/>
                <a:gd name="T99" fmla="*/ 221 h 234"/>
                <a:gd name="T100" fmla="*/ 194 w 261"/>
                <a:gd name="T101" fmla="*/ 176 h 234"/>
                <a:gd name="T102" fmla="*/ 202 w 261"/>
                <a:gd name="T103" fmla="*/ 167 h 234"/>
                <a:gd name="T104" fmla="*/ 247 w 261"/>
                <a:gd name="T105" fmla="*/ 213 h 234"/>
                <a:gd name="T106" fmla="*/ 239 w 261"/>
                <a:gd name="T107" fmla="*/ 2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1" h="234">
                  <a:moveTo>
                    <a:pt x="258" y="209"/>
                  </a:moveTo>
                  <a:cubicBezTo>
                    <a:pt x="208" y="158"/>
                    <a:pt x="208" y="158"/>
                    <a:pt x="208" y="158"/>
                  </a:cubicBezTo>
                  <a:cubicBezTo>
                    <a:pt x="211" y="154"/>
                    <a:pt x="213" y="149"/>
                    <a:pt x="214" y="143"/>
                  </a:cubicBezTo>
                  <a:cubicBezTo>
                    <a:pt x="223" y="143"/>
                    <a:pt x="223" y="143"/>
                    <a:pt x="223" y="143"/>
                  </a:cubicBezTo>
                  <a:cubicBezTo>
                    <a:pt x="223" y="133"/>
                    <a:pt x="223" y="133"/>
                    <a:pt x="223" y="133"/>
                  </a:cubicBezTo>
                  <a:cubicBezTo>
                    <a:pt x="217" y="133"/>
                    <a:pt x="217" y="133"/>
                    <a:pt x="217" y="133"/>
                  </a:cubicBezTo>
                  <a:cubicBezTo>
                    <a:pt x="219" y="120"/>
                    <a:pt x="217" y="107"/>
                    <a:pt x="212" y="95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8" y="72"/>
                    <a:pt x="195" y="69"/>
                    <a:pt x="191" y="65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7" y="56"/>
                    <a:pt x="173" y="54"/>
                    <a:pt x="170" y="53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56" y="49"/>
                    <a:pt x="152" y="48"/>
                    <a:pt x="148" y="48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4" y="48"/>
                    <a:pt x="131" y="49"/>
                    <a:pt x="127" y="50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17" y="53"/>
                    <a:pt x="117" y="53"/>
                    <a:pt x="117" y="53"/>
                  </a:cubicBezTo>
                  <a:cubicBezTo>
                    <a:pt x="113" y="54"/>
                    <a:pt x="109" y="56"/>
                    <a:pt x="106" y="58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1" y="69"/>
                    <a:pt x="88" y="72"/>
                    <a:pt x="85" y="76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69" y="107"/>
                    <a:pt x="68" y="120"/>
                    <a:pt x="7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84" y="183"/>
                    <a:pt x="125" y="205"/>
                    <a:pt x="164" y="194"/>
                  </a:cubicBezTo>
                  <a:cubicBezTo>
                    <a:pt x="172" y="191"/>
                    <a:pt x="179" y="188"/>
                    <a:pt x="186" y="183"/>
                  </a:cubicBezTo>
                  <a:cubicBezTo>
                    <a:pt x="235" y="232"/>
                    <a:pt x="235" y="232"/>
                    <a:pt x="235" y="232"/>
                  </a:cubicBezTo>
                  <a:cubicBezTo>
                    <a:pt x="237" y="234"/>
                    <a:pt x="240" y="234"/>
                    <a:pt x="243" y="232"/>
                  </a:cubicBezTo>
                  <a:cubicBezTo>
                    <a:pt x="258" y="216"/>
                    <a:pt x="258" y="216"/>
                    <a:pt x="258" y="216"/>
                  </a:cubicBezTo>
                  <a:cubicBezTo>
                    <a:pt x="261" y="214"/>
                    <a:pt x="261" y="211"/>
                    <a:pt x="258" y="209"/>
                  </a:cubicBezTo>
                  <a:close/>
                  <a:moveTo>
                    <a:pt x="143" y="186"/>
                  </a:moveTo>
                  <a:cubicBezTo>
                    <a:pt x="108" y="186"/>
                    <a:pt x="80" y="157"/>
                    <a:pt x="79" y="122"/>
                  </a:cubicBezTo>
                  <a:cubicBezTo>
                    <a:pt x="79" y="87"/>
                    <a:pt x="108" y="59"/>
                    <a:pt x="143" y="59"/>
                  </a:cubicBezTo>
                  <a:cubicBezTo>
                    <a:pt x="178" y="59"/>
                    <a:pt x="207" y="87"/>
                    <a:pt x="207" y="122"/>
                  </a:cubicBezTo>
                  <a:cubicBezTo>
                    <a:pt x="207" y="157"/>
                    <a:pt x="178" y="186"/>
                    <a:pt x="143" y="186"/>
                  </a:cubicBezTo>
                  <a:close/>
                  <a:moveTo>
                    <a:pt x="239" y="221"/>
                  </a:moveTo>
                  <a:cubicBezTo>
                    <a:pt x="194" y="176"/>
                    <a:pt x="194" y="176"/>
                    <a:pt x="194" y="176"/>
                  </a:cubicBezTo>
                  <a:cubicBezTo>
                    <a:pt x="197" y="174"/>
                    <a:pt x="200" y="171"/>
                    <a:pt x="202" y="167"/>
                  </a:cubicBezTo>
                  <a:cubicBezTo>
                    <a:pt x="247" y="213"/>
                    <a:pt x="247" y="213"/>
                    <a:pt x="247" y="213"/>
                  </a:cubicBezTo>
                  <a:lnTo>
                    <a:pt x="239" y="221"/>
                  </a:lnTo>
                  <a:close/>
                </a:path>
              </a:pathLst>
            </a:cu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3" name="Freeform 10"/>
            <p:cNvSpPr>
              <a:spLocks noEditPoints="1"/>
            </p:cNvSpPr>
            <p:nvPr/>
          </p:nvSpPr>
          <p:spPr bwMode="auto">
            <a:xfrm>
              <a:off x="1876689" y="5919050"/>
              <a:ext cx="194672" cy="194672"/>
            </a:xfrm>
            <a:custGeom>
              <a:avLst/>
              <a:gdLst>
                <a:gd name="T0" fmla="*/ 53 w 106"/>
                <a:gd name="T1" fmla="*/ 0 h 106"/>
                <a:gd name="T2" fmla="*/ 0 w 106"/>
                <a:gd name="T3" fmla="*/ 53 h 106"/>
                <a:gd name="T4" fmla="*/ 53 w 106"/>
                <a:gd name="T5" fmla="*/ 106 h 106"/>
                <a:gd name="T6" fmla="*/ 106 w 106"/>
                <a:gd name="T7" fmla="*/ 53 h 106"/>
                <a:gd name="T8" fmla="*/ 53 w 106"/>
                <a:gd name="T9" fmla="*/ 0 h 106"/>
                <a:gd name="T10" fmla="*/ 53 w 106"/>
                <a:gd name="T11" fmla="*/ 96 h 106"/>
                <a:gd name="T12" fmla="*/ 16 w 106"/>
                <a:gd name="T13" fmla="*/ 74 h 106"/>
                <a:gd name="T14" fmla="*/ 90 w 106"/>
                <a:gd name="T15" fmla="*/ 74 h 106"/>
                <a:gd name="T16" fmla="*/ 53 w 106"/>
                <a:gd name="T17" fmla="*/ 96 h 106"/>
                <a:gd name="T18" fmla="*/ 12 w 106"/>
                <a:gd name="T19" fmla="*/ 64 h 106"/>
                <a:gd name="T20" fmla="*/ 27 w 106"/>
                <a:gd name="T21" fmla="*/ 20 h 106"/>
                <a:gd name="T22" fmla="*/ 27 w 106"/>
                <a:gd name="T23" fmla="*/ 53 h 106"/>
                <a:gd name="T24" fmla="*/ 37 w 106"/>
                <a:gd name="T25" fmla="*/ 53 h 106"/>
                <a:gd name="T26" fmla="*/ 37 w 106"/>
                <a:gd name="T27" fmla="*/ 14 h 106"/>
                <a:gd name="T28" fmla="*/ 48 w 106"/>
                <a:gd name="T29" fmla="*/ 11 h 106"/>
                <a:gd name="T30" fmla="*/ 48 w 106"/>
                <a:gd name="T31" fmla="*/ 53 h 106"/>
                <a:gd name="T32" fmla="*/ 58 w 106"/>
                <a:gd name="T33" fmla="*/ 53 h 106"/>
                <a:gd name="T34" fmla="*/ 58 w 106"/>
                <a:gd name="T35" fmla="*/ 11 h 106"/>
                <a:gd name="T36" fmla="*/ 69 w 106"/>
                <a:gd name="T37" fmla="*/ 14 h 106"/>
                <a:gd name="T38" fmla="*/ 69 w 106"/>
                <a:gd name="T39" fmla="*/ 53 h 106"/>
                <a:gd name="T40" fmla="*/ 80 w 106"/>
                <a:gd name="T41" fmla="*/ 53 h 106"/>
                <a:gd name="T42" fmla="*/ 80 w 106"/>
                <a:gd name="T43" fmla="*/ 20 h 106"/>
                <a:gd name="T44" fmla="*/ 94 w 106"/>
                <a:gd name="T45" fmla="*/ 64 h 106"/>
                <a:gd name="T46" fmla="*/ 12 w 106"/>
                <a:gd name="T47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06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24" y="106"/>
                    <a:pt x="53" y="106"/>
                  </a:cubicBezTo>
                  <a:cubicBezTo>
                    <a:pt x="83" y="106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6"/>
                  </a:moveTo>
                  <a:cubicBezTo>
                    <a:pt x="38" y="96"/>
                    <a:pt x="24" y="88"/>
                    <a:pt x="16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82" y="88"/>
                    <a:pt x="68" y="96"/>
                    <a:pt x="53" y="96"/>
                  </a:cubicBezTo>
                  <a:close/>
                  <a:moveTo>
                    <a:pt x="12" y="64"/>
                  </a:moveTo>
                  <a:cubicBezTo>
                    <a:pt x="8" y="48"/>
                    <a:pt x="14" y="31"/>
                    <a:pt x="27" y="2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41" y="13"/>
                    <a:pt x="44" y="12"/>
                    <a:pt x="48" y="1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2" y="12"/>
                    <a:pt x="66" y="13"/>
                    <a:pt x="69" y="1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93" y="31"/>
                    <a:pt x="99" y="48"/>
                    <a:pt x="94" y="64"/>
                  </a:cubicBezTo>
                  <a:lnTo>
                    <a:pt x="12" y="64"/>
                  </a:lnTo>
                  <a:close/>
                </a:path>
              </a:pathLst>
            </a:cu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4" name="Freeform 11"/>
            <p:cNvSpPr>
              <a:spLocks/>
            </p:cNvSpPr>
            <p:nvPr/>
          </p:nvSpPr>
          <p:spPr bwMode="auto">
            <a:xfrm>
              <a:off x="1672783" y="5715144"/>
              <a:ext cx="486296" cy="409350"/>
            </a:xfrm>
            <a:custGeom>
              <a:avLst/>
              <a:gdLst>
                <a:gd name="T0" fmla="*/ 239 w 265"/>
                <a:gd name="T1" fmla="*/ 0 h 223"/>
                <a:gd name="T2" fmla="*/ 26 w 265"/>
                <a:gd name="T3" fmla="*/ 0 h 223"/>
                <a:gd name="T4" fmla="*/ 0 w 265"/>
                <a:gd name="T5" fmla="*/ 26 h 223"/>
                <a:gd name="T6" fmla="*/ 0 w 265"/>
                <a:gd name="T7" fmla="*/ 196 h 223"/>
                <a:gd name="T8" fmla="*/ 26 w 265"/>
                <a:gd name="T9" fmla="*/ 223 h 223"/>
                <a:gd name="T10" fmla="*/ 95 w 265"/>
                <a:gd name="T11" fmla="*/ 223 h 223"/>
                <a:gd name="T12" fmla="*/ 95 w 265"/>
                <a:gd name="T13" fmla="*/ 212 h 223"/>
                <a:gd name="T14" fmla="*/ 26 w 265"/>
                <a:gd name="T15" fmla="*/ 212 h 223"/>
                <a:gd name="T16" fmla="*/ 10 w 265"/>
                <a:gd name="T17" fmla="*/ 196 h 223"/>
                <a:gd name="T18" fmla="*/ 10 w 265"/>
                <a:gd name="T19" fmla="*/ 26 h 223"/>
                <a:gd name="T20" fmla="*/ 26 w 265"/>
                <a:gd name="T21" fmla="*/ 10 h 223"/>
                <a:gd name="T22" fmla="*/ 239 w 265"/>
                <a:gd name="T23" fmla="*/ 10 h 223"/>
                <a:gd name="T24" fmla="*/ 254 w 265"/>
                <a:gd name="T25" fmla="*/ 26 h 223"/>
                <a:gd name="T26" fmla="*/ 254 w 265"/>
                <a:gd name="T27" fmla="*/ 196 h 223"/>
                <a:gd name="T28" fmla="*/ 250 w 265"/>
                <a:gd name="T29" fmla="*/ 207 h 223"/>
                <a:gd name="T30" fmla="*/ 258 w 265"/>
                <a:gd name="T31" fmla="*/ 214 h 223"/>
                <a:gd name="T32" fmla="*/ 265 w 265"/>
                <a:gd name="T33" fmla="*/ 196 h 223"/>
                <a:gd name="T34" fmla="*/ 265 w 265"/>
                <a:gd name="T35" fmla="*/ 26 h 223"/>
                <a:gd name="T36" fmla="*/ 239 w 265"/>
                <a:gd name="T3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223">
                  <a:moveTo>
                    <a:pt x="23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11"/>
                    <a:pt x="11" y="223"/>
                    <a:pt x="26" y="223"/>
                  </a:cubicBezTo>
                  <a:cubicBezTo>
                    <a:pt x="95" y="223"/>
                    <a:pt x="95" y="223"/>
                    <a:pt x="95" y="223"/>
                  </a:cubicBezTo>
                  <a:cubicBezTo>
                    <a:pt x="95" y="212"/>
                    <a:pt x="95" y="212"/>
                    <a:pt x="95" y="212"/>
                  </a:cubicBezTo>
                  <a:cubicBezTo>
                    <a:pt x="26" y="212"/>
                    <a:pt x="26" y="212"/>
                    <a:pt x="26" y="212"/>
                  </a:cubicBezTo>
                  <a:cubicBezTo>
                    <a:pt x="17" y="212"/>
                    <a:pt x="10" y="205"/>
                    <a:pt x="10" y="19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17"/>
                    <a:pt x="17" y="10"/>
                    <a:pt x="26" y="10"/>
                  </a:cubicBezTo>
                  <a:cubicBezTo>
                    <a:pt x="239" y="10"/>
                    <a:pt x="239" y="10"/>
                    <a:pt x="239" y="10"/>
                  </a:cubicBezTo>
                  <a:cubicBezTo>
                    <a:pt x="247" y="10"/>
                    <a:pt x="254" y="17"/>
                    <a:pt x="254" y="2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200"/>
                    <a:pt x="253" y="204"/>
                    <a:pt x="250" y="207"/>
                  </a:cubicBezTo>
                  <a:cubicBezTo>
                    <a:pt x="258" y="214"/>
                    <a:pt x="258" y="214"/>
                    <a:pt x="258" y="214"/>
                  </a:cubicBezTo>
                  <a:cubicBezTo>
                    <a:pt x="263" y="209"/>
                    <a:pt x="265" y="203"/>
                    <a:pt x="265" y="196"/>
                  </a:cubicBezTo>
                  <a:cubicBezTo>
                    <a:pt x="265" y="26"/>
                    <a:pt x="265" y="26"/>
                    <a:pt x="265" y="26"/>
                  </a:cubicBezTo>
                  <a:cubicBezTo>
                    <a:pt x="265" y="12"/>
                    <a:pt x="253" y="0"/>
                    <a:pt x="239" y="0"/>
                  </a:cubicBezTo>
                  <a:close/>
                </a:path>
              </a:pathLst>
            </a:cu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5" name="Rectangle 12"/>
            <p:cNvSpPr>
              <a:spLocks noChangeArrowheads="1"/>
            </p:cNvSpPr>
            <p:nvPr/>
          </p:nvSpPr>
          <p:spPr bwMode="auto">
            <a:xfrm>
              <a:off x="1711256" y="5753617"/>
              <a:ext cx="18467" cy="18467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6" name="Rectangle 13"/>
            <p:cNvSpPr>
              <a:spLocks noChangeArrowheads="1"/>
            </p:cNvSpPr>
            <p:nvPr/>
          </p:nvSpPr>
          <p:spPr bwMode="auto">
            <a:xfrm>
              <a:off x="1749729" y="5753617"/>
              <a:ext cx="20006" cy="18467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7" name="Rectangle 14"/>
            <p:cNvSpPr>
              <a:spLocks noChangeArrowheads="1"/>
            </p:cNvSpPr>
            <p:nvPr/>
          </p:nvSpPr>
          <p:spPr bwMode="auto">
            <a:xfrm>
              <a:off x="1788202" y="5753617"/>
              <a:ext cx="20006" cy="18467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8" name="Rectangle 15"/>
            <p:cNvSpPr>
              <a:spLocks noChangeArrowheads="1"/>
            </p:cNvSpPr>
            <p:nvPr/>
          </p:nvSpPr>
          <p:spPr bwMode="auto">
            <a:xfrm>
              <a:off x="1729723" y="5957522"/>
              <a:ext cx="20006" cy="58479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89" name="Rectangle 16"/>
            <p:cNvSpPr>
              <a:spLocks noChangeArrowheads="1"/>
            </p:cNvSpPr>
            <p:nvPr/>
          </p:nvSpPr>
          <p:spPr bwMode="auto">
            <a:xfrm>
              <a:off x="1769735" y="5900583"/>
              <a:ext cx="18467" cy="115418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  <p:sp>
          <p:nvSpPr>
            <p:cNvPr id="90" name="Rectangle 17"/>
            <p:cNvSpPr>
              <a:spLocks noChangeArrowheads="1"/>
            </p:cNvSpPr>
            <p:nvPr/>
          </p:nvSpPr>
          <p:spPr bwMode="auto">
            <a:xfrm>
              <a:off x="1808207" y="5928283"/>
              <a:ext cx="20775" cy="87718"/>
            </a:xfrm>
            <a:prstGeom prst="rect">
              <a:avLst/>
            </a:prstGeom>
            <a:solidFill>
              <a:srgbClr val="FEE3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91" name="Group 16"/>
          <p:cNvGrpSpPr>
            <a:grpSpLocks noChangeAspect="1"/>
          </p:cNvGrpSpPr>
          <p:nvPr/>
        </p:nvGrpSpPr>
        <p:grpSpPr bwMode="auto">
          <a:xfrm>
            <a:off x="10188015" y="5164789"/>
            <a:ext cx="483545" cy="600199"/>
            <a:chOff x="3409" y="1733"/>
            <a:chExt cx="865" cy="85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2" name="Freeform 17"/>
            <p:cNvSpPr>
              <a:spLocks noEditPoints="1"/>
            </p:cNvSpPr>
            <p:nvPr/>
          </p:nvSpPr>
          <p:spPr bwMode="auto">
            <a:xfrm>
              <a:off x="3409" y="1733"/>
              <a:ext cx="865" cy="858"/>
            </a:xfrm>
            <a:custGeom>
              <a:avLst/>
              <a:gdLst>
                <a:gd name="T0" fmla="*/ 36 w 363"/>
                <a:gd name="T1" fmla="*/ 300 h 360"/>
                <a:gd name="T2" fmla="*/ 36 w 363"/>
                <a:gd name="T3" fmla="*/ 295 h 360"/>
                <a:gd name="T4" fmla="*/ 36 w 363"/>
                <a:gd name="T5" fmla="*/ 30 h 360"/>
                <a:gd name="T6" fmla="*/ 61 w 363"/>
                <a:gd name="T7" fmla="*/ 0 h 360"/>
                <a:gd name="T8" fmla="*/ 67 w 363"/>
                <a:gd name="T9" fmla="*/ 0 h 360"/>
                <a:gd name="T10" fmla="*/ 330 w 363"/>
                <a:gd name="T11" fmla="*/ 0 h 360"/>
                <a:gd name="T12" fmla="*/ 360 w 363"/>
                <a:gd name="T13" fmla="*/ 30 h 360"/>
                <a:gd name="T14" fmla="*/ 360 w 363"/>
                <a:gd name="T15" fmla="*/ 76 h 360"/>
                <a:gd name="T16" fmla="*/ 353 w 363"/>
                <a:gd name="T17" fmla="*/ 84 h 360"/>
                <a:gd name="T18" fmla="*/ 317 w 363"/>
                <a:gd name="T19" fmla="*/ 84 h 360"/>
                <a:gd name="T20" fmla="*/ 312 w 363"/>
                <a:gd name="T21" fmla="*/ 84 h 360"/>
                <a:gd name="T22" fmla="*/ 312 w 363"/>
                <a:gd name="T23" fmla="*/ 88 h 360"/>
                <a:gd name="T24" fmla="*/ 312 w 363"/>
                <a:gd name="T25" fmla="*/ 206 h 360"/>
                <a:gd name="T26" fmla="*/ 316 w 363"/>
                <a:gd name="T27" fmla="*/ 211 h 360"/>
                <a:gd name="T28" fmla="*/ 360 w 363"/>
                <a:gd name="T29" fmla="*/ 289 h 360"/>
                <a:gd name="T30" fmla="*/ 297 w 363"/>
                <a:gd name="T31" fmla="*/ 358 h 360"/>
                <a:gd name="T32" fmla="*/ 283 w 363"/>
                <a:gd name="T33" fmla="*/ 360 h 360"/>
                <a:gd name="T34" fmla="*/ 31 w 363"/>
                <a:gd name="T35" fmla="*/ 360 h 360"/>
                <a:gd name="T36" fmla="*/ 0 w 363"/>
                <a:gd name="T37" fmla="*/ 329 h 360"/>
                <a:gd name="T38" fmla="*/ 0 w 363"/>
                <a:gd name="T39" fmla="*/ 307 h 360"/>
                <a:gd name="T40" fmla="*/ 7 w 363"/>
                <a:gd name="T41" fmla="*/ 300 h 360"/>
                <a:gd name="T42" fmla="*/ 36 w 363"/>
                <a:gd name="T43" fmla="*/ 300 h 360"/>
                <a:gd name="T44" fmla="*/ 300 w 363"/>
                <a:gd name="T45" fmla="*/ 206 h 360"/>
                <a:gd name="T46" fmla="*/ 300 w 363"/>
                <a:gd name="T47" fmla="*/ 201 h 360"/>
                <a:gd name="T48" fmla="*/ 300 w 363"/>
                <a:gd name="T49" fmla="*/ 37 h 360"/>
                <a:gd name="T50" fmla="*/ 306 w 363"/>
                <a:gd name="T51" fmla="*/ 12 h 360"/>
                <a:gd name="T52" fmla="*/ 302 w 363"/>
                <a:gd name="T53" fmla="*/ 12 h 360"/>
                <a:gd name="T54" fmla="*/ 68 w 363"/>
                <a:gd name="T55" fmla="*/ 12 h 360"/>
                <a:gd name="T56" fmla="*/ 48 w 363"/>
                <a:gd name="T57" fmla="*/ 32 h 360"/>
                <a:gd name="T58" fmla="*/ 48 w 363"/>
                <a:gd name="T59" fmla="*/ 296 h 360"/>
                <a:gd name="T60" fmla="*/ 48 w 363"/>
                <a:gd name="T61" fmla="*/ 300 h 360"/>
                <a:gd name="T62" fmla="*/ 206 w 363"/>
                <a:gd name="T63" fmla="*/ 300 h 360"/>
                <a:gd name="T64" fmla="*/ 227 w 363"/>
                <a:gd name="T65" fmla="*/ 227 h 360"/>
                <a:gd name="T66" fmla="*/ 300 w 363"/>
                <a:gd name="T67" fmla="*/ 206 h 360"/>
                <a:gd name="T68" fmla="*/ 12 w 363"/>
                <a:gd name="T69" fmla="*/ 312 h 360"/>
                <a:gd name="T70" fmla="*/ 12 w 363"/>
                <a:gd name="T71" fmla="*/ 329 h 360"/>
                <a:gd name="T72" fmla="*/ 31 w 363"/>
                <a:gd name="T73" fmla="*/ 348 h 360"/>
                <a:gd name="T74" fmla="*/ 237 w 363"/>
                <a:gd name="T75" fmla="*/ 348 h 360"/>
                <a:gd name="T76" fmla="*/ 240 w 363"/>
                <a:gd name="T77" fmla="*/ 348 h 360"/>
                <a:gd name="T78" fmla="*/ 212 w 363"/>
                <a:gd name="T79" fmla="*/ 315 h 360"/>
                <a:gd name="T80" fmla="*/ 206 w 363"/>
                <a:gd name="T81" fmla="*/ 312 h 360"/>
                <a:gd name="T82" fmla="*/ 17 w 363"/>
                <a:gd name="T83" fmla="*/ 312 h 360"/>
                <a:gd name="T84" fmla="*/ 12 w 363"/>
                <a:gd name="T85" fmla="*/ 312 h 360"/>
                <a:gd name="T86" fmla="*/ 348 w 363"/>
                <a:gd name="T87" fmla="*/ 282 h 360"/>
                <a:gd name="T88" fmla="*/ 283 w 363"/>
                <a:gd name="T89" fmla="*/ 216 h 360"/>
                <a:gd name="T90" fmla="*/ 216 w 363"/>
                <a:gd name="T91" fmla="*/ 281 h 360"/>
                <a:gd name="T92" fmla="*/ 282 w 363"/>
                <a:gd name="T93" fmla="*/ 348 h 360"/>
                <a:gd name="T94" fmla="*/ 348 w 363"/>
                <a:gd name="T95" fmla="*/ 282 h 360"/>
                <a:gd name="T96" fmla="*/ 348 w 363"/>
                <a:gd name="T97" fmla="*/ 72 h 360"/>
                <a:gd name="T98" fmla="*/ 348 w 363"/>
                <a:gd name="T99" fmla="*/ 29 h 360"/>
                <a:gd name="T100" fmla="*/ 347 w 363"/>
                <a:gd name="T101" fmla="*/ 24 h 360"/>
                <a:gd name="T102" fmla="*/ 328 w 363"/>
                <a:gd name="T103" fmla="*/ 12 h 360"/>
                <a:gd name="T104" fmla="*/ 312 w 363"/>
                <a:gd name="T105" fmla="*/ 30 h 360"/>
                <a:gd name="T106" fmla="*/ 312 w 363"/>
                <a:gd name="T107" fmla="*/ 61 h 360"/>
                <a:gd name="T108" fmla="*/ 312 w 363"/>
                <a:gd name="T109" fmla="*/ 72 h 360"/>
                <a:gd name="T110" fmla="*/ 348 w 363"/>
                <a:gd name="T111" fmla="*/ 7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3" h="360">
                  <a:moveTo>
                    <a:pt x="36" y="300"/>
                  </a:moveTo>
                  <a:cubicBezTo>
                    <a:pt x="36" y="298"/>
                    <a:pt x="36" y="296"/>
                    <a:pt x="36" y="295"/>
                  </a:cubicBezTo>
                  <a:cubicBezTo>
                    <a:pt x="36" y="207"/>
                    <a:pt x="36" y="118"/>
                    <a:pt x="36" y="30"/>
                  </a:cubicBezTo>
                  <a:cubicBezTo>
                    <a:pt x="36" y="15"/>
                    <a:pt x="46" y="3"/>
                    <a:pt x="61" y="0"/>
                  </a:cubicBezTo>
                  <a:cubicBezTo>
                    <a:pt x="63" y="0"/>
                    <a:pt x="65" y="0"/>
                    <a:pt x="67" y="0"/>
                  </a:cubicBezTo>
                  <a:cubicBezTo>
                    <a:pt x="154" y="0"/>
                    <a:pt x="242" y="0"/>
                    <a:pt x="330" y="0"/>
                  </a:cubicBezTo>
                  <a:cubicBezTo>
                    <a:pt x="347" y="0"/>
                    <a:pt x="360" y="13"/>
                    <a:pt x="360" y="30"/>
                  </a:cubicBezTo>
                  <a:cubicBezTo>
                    <a:pt x="360" y="46"/>
                    <a:pt x="360" y="61"/>
                    <a:pt x="360" y="76"/>
                  </a:cubicBezTo>
                  <a:cubicBezTo>
                    <a:pt x="360" y="82"/>
                    <a:pt x="358" y="84"/>
                    <a:pt x="353" y="84"/>
                  </a:cubicBezTo>
                  <a:cubicBezTo>
                    <a:pt x="341" y="84"/>
                    <a:pt x="329" y="84"/>
                    <a:pt x="317" y="84"/>
                  </a:cubicBezTo>
                  <a:cubicBezTo>
                    <a:pt x="315" y="84"/>
                    <a:pt x="314" y="84"/>
                    <a:pt x="312" y="84"/>
                  </a:cubicBezTo>
                  <a:cubicBezTo>
                    <a:pt x="312" y="85"/>
                    <a:pt x="312" y="87"/>
                    <a:pt x="312" y="88"/>
                  </a:cubicBezTo>
                  <a:cubicBezTo>
                    <a:pt x="312" y="127"/>
                    <a:pt x="312" y="167"/>
                    <a:pt x="312" y="206"/>
                  </a:cubicBezTo>
                  <a:cubicBezTo>
                    <a:pt x="312" y="209"/>
                    <a:pt x="313" y="210"/>
                    <a:pt x="316" y="211"/>
                  </a:cubicBezTo>
                  <a:cubicBezTo>
                    <a:pt x="346" y="226"/>
                    <a:pt x="363" y="257"/>
                    <a:pt x="360" y="289"/>
                  </a:cubicBezTo>
                  <a:cubicBezTo>
                    <a:pt x="356" y="325"/>
                    <a:pt x="331" y="352"/>
                    <a:pt x="297" y="358"/>
                  </a:cubicBezTo>
                  <a:cubicBezTo>
                    <a:pt x="292" y="359"/>
                    <a:pt x="288" y="360"/>
                    <a:pt x="283" y="360"/>
                  </a:cubicBezTo>
                  <a:cubicBezTo>
                    <a:pt x="199" y="360"/>
                    <a:pt x="115" y="360"/>
                    <a:pt x="31" y="360"/>
                  </a:cubicBezTo>
                  <a:cubicBezTo>
                    <a:pt x="13" y="360"/>
                    <a:pt x="0" y="347"/>
                    <a:pt x="0" y="329"/>
                  </a:cubicBezTo>
                  <a:cubicBezTo>
                    <a:pt x="0" y="321"/>
                    <a:pt x="0" y="314"/>
                    <a:pt x="0" y="307"/>
                  </a:cubicBezTo>
                  <a:cubicBezTo>
                    <a:pt x="0" y="302"/>
                    <a:pt x="2" y="300"/>
                    <a:pt x="7" y="300"/>
                  </a:cubicBezTo>
                  <a:cubicBezTo>
                    <a:pt x="17" y="300"/>
                    <a:pt x="26" y="300"/>
                    <a:pt x="36" y="300"/>
                  </a:cubicBezTo>
                  <a:close/>
                  <a:moveTo>
                    <a:pt x="300" y="206"/>
                  </a:moveTo>
                  <a:cubicBezTo>
                    <a:pt x="300" y="204"/>
                    <a:pt x="300" y="202"/>
                    <a:pt x="300" y="201"/>
                  </a:cubicBezTo>
                  <a:cubicBezTo>
                    <a:pt x="300" y="146"/>
                    <a:pt x="300" y="92"/>
                    <a:pt x="300" y="37"/>
                  </a:cubicBezTo>
                  <a:cubicBezTo>
                    <a:pt x="300" y="29"/>
                    <a:pt x="300" y="20"/>
                    <a:pt x="306" y="12"/>
                  </a:cubicBezTo>
                  <a:cubicBezTo>
                    <a:pt x="304" y="12"/>
                    <a:pt x="303" y="12"/>
                    <a:pt x="302" y="12"/>
                  </a:cubicBezTo>
                  <a:cubicBezTo>
                    <a:pt x="224" y="12"/>
                    <a:pt x="146" y="12"/>
                    <a:pt x="68" y="12"/>
                  </a:cubicBezTo>
                  <a:cubicBezTo>
                    <a:pt x="56" y="12"/>
                    <a:pt x="48" y="19"/>
                    <a:pt x="48" y="32"/>
                  </a:cubicBezTo>
                  <a:cubicBezTo>
                    <a:pt x="48" y="120"/>
                    <a:pt x="48" y="208"/>
                    <a:pt x="48" y="296"/>
                  </a:cubicBezTo>
                  <a:cubicBezTo>
                    <a:pt x="48" y="297"/>
                    <a:pt x="48" y="298"/>
                    <a:pt x="48" y="300"/>
                  </a:cubicBezTo>
                  <a:cubicBezTo>
                    <a:pt x="101" y="300"/>
                    <a:pt x="154" y="300"/>
                    <a:pt x="206" y="300"/>
                  </a:cubicBezTo>
                  <a:cubicBezTo>
                    <a:pt x="201" y="272"/>
                    <a:pt x="207" y="247"/>
                    <a:pt x="227" y="227"/>
                  </a:cubicBezTo>
                  <a:cubicBezTo>
                    <a:pt x="247" y="207"/>
                    <a:pt x="272" y="200"/>
                    <a:pt x="300" y="206"/>
                  </a:cubicBezTo>
                  <a:close/>
                  <a:moveTo>
                    <a:pt x="12" y="312"/>
                  </a:moveTo>
                  <a:cubicBezTo>
                    <a:pt x="12" y="318"/>
                    <a:pt x="12" y="323"/>
                    <a:pt x="12" y="329"/>
                  </a:cubicBezTo>
                  <a:cubicBezTo>
                    <a:pt x="12" y="340"/>
                    <a:pt x="20" y="348"/>
                    <a:pt x="31" y="348"/>
                  </a:cubicBezTo>
                  <a:cubicBezTo>
                    <a:pt x="100" y="348"/>
                    <a:pt x="168" y="348"/>
                    <a:pt x="237" y="348"/>
                  </a:cubicBezTo>
                  <a:cubicBezTo>
                    <a:pt x="238" y="348"/>
                    <a:pt x="239" y="348"/>
                    <a:pt x="240" y="348"/>
                  </a:cubicBezTo>
                  <a:cubicBezTo>
                    <a:pt x="227" y="339"/>
                    <a:pt x="218" y="329"/>
                    <a:pt x="212" y="315"/>
                  </a:cubicBezTo>
                  <a:cubicBezTo>
                    <a:pt x="211" y="313"/>
                    <a:pt x="209" y="312"/>
                    <a:pt x="206" y="312"/>
                  </a:cubicBezTo>
                  <a:cubicBezTo>
                    <a:pt x="143" y="312"/>
                    <a:pt x="80" y="312"/>
                    <a:pt x="17" y="312"/>
                  </a:cubicBezTo>
                  <a:cubicBezTo>
                    <a:pt x="15" y="312"/>
                    <a:pt x="14" y="312"/>
                    <a:pt x="12" y="312"/>
                  </a:cubicBezTo>
                  <a:close/>
                  <a:moveTo>
                    <a:pt x="348" y="282"/>
                  </a:moveTo>
                  <a:cubicBezTo>
                    <a:pt x="348" y="246"/>
                    <a:pt x="319" y="216"/>
                    <a:pt x="283" y="216"/>
                  </a:cubicBezTo>
                  <a:cubicBezTo>
                    <a:pt x="247" y="216"/>
                    <a:pt x="216" y="245"/>
                    <a:pt x="216" y="281"/>
                  </a:cubicBezTo>
                  <a:cubicBezTo>
                    <a:pt x="216" y="318"/>
                    <a:pt x="246" y="348"/>
                    <a:pt x="282" y="348"/>
                  </a:cubicBezTo>
                  <a:cubicBezTo>
                    <a:pt x="318" y="348"/>
                    <a:pt x="348" y="318"/>
                    <a:pt x="348" y="282"/>
                  </a:cubicBezTo>
                  <a:close/>
                  <a:moveTo>
                    <a:pt x="348" y="72"/>
                  </a:moveTo>
                  <a:cubicBezTo>
                    <a:pt x="348" y="57"/>
                    <a:pt x="348" y="43"/>
                    <a:pt x="348" y="29"/>
                  </a:cubicBezTo>
                  <a:cubicBezTo>
                    <a:pt x="348" y="27"/>
                    <a:pt x="348" y="25"/>
                    <a:pt x="347" y="24"/>
                  </a:cubicBezTo>
                  <a:cubicBezTo>
                    <a:pt x="344" y="16"/>
                    <a:pt x="336" y="11"/>
                    <a:pt x="328" y="12"/>
                  </a:cubicBezTo>
                  <a:cubicBezTo>
                    <a:pt x="319" y="14"/>
                    <a:pt x="312" y="21"/>
                    <a:pt x="312" y="30"/>
                  </a:cubicBezTo>
                  <a:cubicBezTo>
                    <a:pt x="312" y="40"/>
                    <a:pt x="312" y="51"/>
                    <a:pt x="312" y="61"/>
                  </a:cubicBezTo>
                  <a:cubicBezTo>
                    <a:pt x="312" y="65"/>
                    <a:pt x="312" y="68"/>
                    <a:pt x="312" y="72"/>
                  </a:cubicBezTo>
                  <a:cubicBezTo>
                    <a:pt x="324" y="72"/>
                    <a:pt x="336" y="72"/>
                    <a:pt x="34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3" name="Freeform 18"/>
            <p:cNvSpPr>
              <a:spLocks/>
            </p:cNvSpPr>
            <p:nvPr/>
          </p:nvSpPr>
          <p:spPr bwMode="auto">
            <a:xfrm>
              <a:off x="3580" y="1991"/>
              <a:ext cx="486" cy="28"/>
            </a:xfrm>
            <a:custGeom>
              <a:avLst/>
              <a:gdLst>
                <a:gd name="T0" fmla="*/ 102 w 204"/>
                <a:gd name="T1" fmla="*/ 12 h 12"/>
                <a:gd name="T2" fmla="*/ 9 w 204"/>
                <a:gd name="T3" fmla="*/ 12 h 12"/>
                <a:gd name="T4" fmla="*/ 5 w 204"/>
                <a:gd name="T5" fmla="*/ 12 h 12"/>
                <a:gd name="T6" fmla="*/ 0 w 204"/>
                <a:gd name="T7" fmla="*/ 6 h 12"/>
                <a:gd name="T8" fmla="*/ 5 w 204"/>
                <a:gd name="T9" fmla="*/ 0 h 12"/>
                <a:gd name="T10" fmla="*/ 9 w 204"/>
                <a:gd name="T11" fmla="*/ 0 h 12"/>
                <a:gd name="T12" fmla="*/ 196 w 204"/>
                <a:gd name="T13" fmla="*/ 0 h 12"/>
                <a:gd name="T14" fmla="*/ 199 w 204"/>
                <a:gd name="T15" fmla="*/ 0 h 12"/>
                <a:gd name="T16" fmla="*/ 204 w 204"/>
                <a:gd name="T17" fmla="*/ 6 h 12"/>
                <a:gd name="T18" fmla="*/ 199 w 204"/>
                <a:gd name="T19" fmla="*/ 12 h 12"/>
                <a:gd name="T20" fmla="*/ 196 w 204"/>
                <a:gd name="T21" fmla="*/ 12 h 12"/>
                <a:gd name="T22" fmla="*/ 102 w 204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4" h="12">
                  <a:moveTo>
                    <a:pt x="102" y="12"/>
                  </a:moveTo>
                  <a:cubicBezTo>
                    <a:pt x="71" y="12"/>
                    <a:pt x="40" y="12"/>
                    <a:pt x="9" y="12"/>
                  </a:cubicBezTo>
                  <a:cubicBezTo>
                    <a:pt x="8" y="12"/>
                    <a:pt x="6" y="12"/>
                    <a:pt x="5" y="12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" y="0"/>
                    <a:pt x="8" y="0"/>
                    <a:pt x="9" y="0"/>
                  </a:cubicBezTo>
                  <a:cubicBezTo>
                    <a:pt x="71" y="0"/>
                    <a:pt x="133" y="0"/>
                    <a:pt x="196" y="0"/>
                  </a:cubicBezTo>
                  <a:cubicBezTo>
                    <a:pt x="197" y="0"/>
                    <a:pt x="198" y="0"/>
                    <a:pt x="199" y="0"/>
                  </a:cubicBezTo>
                  <a:cubicBezTo>
                    <a:pt x="202" y="0"/>
                    <a:pt x="204" y="3"/>
                    <a:pt x="204" y="6"/>
                  </a:cubicBezTo>
                  <a:cubicBezTo>
                    <a:pt x="204" y="9"/>
                    <a:pt x="202" y="11"/>
                    <a:pt x="199" y="12"/>
                  </a:cubicBezTo>
                  <a:cubicBezTo>
                    <a:pt x="198" y="12"/>
                    <a:pt x="197" y="12"/>
                    <a:pt x="196" y="12"/>
                  </a:cubicBezTo>
                  <a:cubicBezTo>
                    <a:pt x="164" y="12"/>
                    <a:pt x="133" y="12"/>
                    <a:pt x="10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4" name="Freeform 19"/>
            <p:cNvSpPr>
              <a:spLocks/>
            </p:cNvSpPr>
            <p:nvPr/>
          </p:nvSpPr>
          <p:spPr bwMode="auto">
            <a:xfrm>
              <a:off x="3580" y="2077"/>
              <a:ext cx="486" cy="28"/>
            </a:xfrm>
            <a:custGeom>
              <a:avLst/>
              <a:gdLst>
                <a:gd name="T0" fmla="*/ 102 w 204"/>
                <a:gd name="T1" fmla="*/ 12 h 12"/>
                <a:gd name="T2" fmla="*/ 9 w 204"/>
                <a:gd name="T3" fmla="*/ 12 h 12"/>
                <a:gd name="T4" fmla="*/ 6 w 204"/>
                <a:gd name="T5" fmla="*/ 12 h 12"/>
                <a:gd name="T6" fmla="*/ 0 w 204"/>
                <a:gd name="T7" fmla="*/ 6 h 12"/>
                <a:gd name="T8" fmla="*/ 6 w 204"/>
                <a:gd name="T9" fmla="*/ 0 h 12"/>
                <a:gd name="T10" fmla="*/ 9 w 204"/>
                <a:gd name="T11" fmla="*/ 0 h 12"/>
                <a:gd name="T12" fmla="*/ 196 w 204"/>
                <a:gd name="T13" fmla="*/ 0 h 12"/>
                <a:gd name="T14" fmla="*/ 199 w 204"/>
                <a:gd name="T15" fmla="*/ 0 h 12"/>
                <a:gd name="T16" fmla="*/ 204 w 204"/>
                <a:gd name="T17" fmla="*/ 6 h 12"/>
                <a:gd name="T18" fmla="*/ 199 w 204"/>
                <a:gd name="T19" fmla="*/ 12 h 12"/>
                <a:gd name="T20" fmla="*/ 196 w 204"/>
                <a:gd name="T21" fmla="*/ 12 h 12"/>
                <a:gd name="T22" fmla="*/ 102 w 204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4" h="12">
                  <a:moveTo>
                    <a:pt x="102" y="12"/>
                  </a:moveTo>
                  <a:cubicBezTo>
                    <a:pt x="71" y="12"/>
                    <a:pt x="40" y="12"/>
                    <a:pt x="9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71" y="0"/>
                    <a:pt x="133" y="0"/>
                    <a:pt x="196" y="0"/>
                  </a:cubicBezTo>
                  <a:cubicBezTo>
                    <a:pt x="197" y="0"/>
                    <a:pt x="198" y="0"/>
                    <a:pt x="199" y="0"/>
                  </a:cubicBezTo>
                  <a:cubicBezTo>
                    <a:pt x="202" y="0"/>
                    <a:pt x="204" y="3"/>
                    <a:pt x="204" y="6"/>
                  </a:cubicBezTo>
                  <a:cubicBezTo>
                    <a:pt x="204" y="9"/>
                    <a:pt x="202" y="11"/>
                    <a:pt x="199" y="12"/>
                  </a:cubicBezTo>
                  <a:cubicBezTo>
                    <a:pt x="198" y="12"/>
                    <a:pt x="197" y="12"/>
                    <a:pt x="196" y="12"/>
                  </a:cubicBezTo>
                  <a:cubicBezTo>
                    <a:pt x="165" y="12"/>
                    <a:pt x="133" y="12"/>
                    <a:pt x="10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5" name="Freeform 20"/>
            <p:cNvSpPr>
              <a:spLocks/>
            </p:cNvSpPr>
            <p:nvPr/>
          </p:nvSpPr>
          <p:spPr bwMode="auto">
            <a:xfrm>
              <a:off x="3580" y="2162"/>
              <a:ext cx="486" cy="29"/>
            </a:xfrm>
            <a:custGeom>
              <a:avLst/>
              <a:gdLst>
                <a:gd name="T0" fmla="*/ 102 w 204"/>
                <a:gd name="T1" fmla="*/ 12 h 12"/>
                <a:gd name="T2" fmla="*/ 9 w 204"/>
                <a:gd name="T3" fmla="*/ 12 h 12"/>
                <a:gd name="T4" fmla="*/ 6 w 204"/>
                <a:gd name="T5" fmla="*/ 12 h 12"/>
                <a:gd name="T6" fmla="*/ 0 w 204"/>
                <a:gd name="T7" fmla="*/ 6 h 12"/>
                <a:gd name="T8" fmla="*/ 6 w 204"/>
                <a:gd name="T9" fmla="*/ 0 h 12"/>
                <a:gd name="T10" fmla="*/ 9 w 204"/>
                <a:gd name="T11" fmla="*/ 0 h 12"/>
                <a:gd name="T12" fmla="*/ 196 w 204"/>
                <a:gd name="T13" fmla="*/ 0 h 12"/>
                <a:gd name="T14" fmla="*/ 199 w 204"/>
                <a:gd name="T15" fmla="*/ 0 h 12"/>
                <a:gd name="T16" fmla="*/ 204 w 204"/>
                <a:gd name="T17" fmla="*/ 6 h 12"/>
                <a:gd name="T18" fmla="*/ 199 w 204"/>
                <a:gd name="T19" fmla="*/ 12 h 12"/>
                <a:gd name="T20" fmla="*/ 196 w 204"/>
                <a:gd name="T21" fmla="*/ 12 h 12"/>
                <a:gd name="T22" fmla="*/ 102 w 204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4" h="12">
                  <a:moveTo>
                    <a:pt x="102" y="12"/>
                  </a:moveTo>
                  <a:cubicBezTo>
                    <a:pt x="71" y="12"/>
                    <a:pt x="40" y="12"/>
                    <a:pt x="9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71" y="0"/>
                    <a:pt x="133" y="0"/>
                    <a:pt x="196" y="0"/>
                  </a:cubicBezTo>
                  <a:cubicBezTo>
                    <a:pt x="197" y="0"/>
                    <a:pt x="198" y="0"/>
                    <a:pt x="199" y="0"/>
                  </a:cubicBezTo>
                  <a:cubicBezTo>
                    <a:pt x="202" y="0"/>
                    <a:pt x="204" y="3"/>
                    <a:pt x="204" y="6"/>
                  </a:cubicBezTo>
                  <a:cubicBezTo>
                    <a:pt x="204" y="9"/>
                    <a:pt x="202" y="11"/>
                    <a:pt x="199" y="12"/>
                  </a:cubicBezTo>
                  <a:cubicBezTo>
                    <a:pt x="198" y="12"/>
                    <a:pt x="197" y="12"/>
                    <a:pt x="196" y="12"/>
                  </a:cubicBezTo>
                  <a:cubicBezTo>
                    <a:pt x="165" y="12"/>
                    <a:pt x="133" y="12"/>
                    <a:pt x="10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3695" y="1819"/>
              <a:ext cx="371" cy="29"/>
            </a:xfrm>
            <a:custGeom>
              <a:avLst/>
              <a:gdLst>
                <a:gd name="T0" fmla="*/ 78 w 156"/>
                <a:gd name="T1" fmla="*/ 0 h 12"/>
                <a:gd name="T2" fmla="*/ 149 w 156"/>
                <a:gd name="T3" fmla="*/ 0 h 12"/>
                <a:gd name="T4" fmla="*/ 155 w 156"/>
                <a:gd name="T5" fmla="*/ 3 h 12"/>
                <a:gd name="T6" fmla="*/ 155 w 156"/>
                <a:gd name="T7" fmla="*/ 9 h 12"/>
                <a:gd name="T8" fmla="*/ 149 w 156"/>
                <a:gd name="T9" fmla="*/ 12 h 12"/>
                <a:gd name="T10" fmla="*/ 57 w 156"/>
                <a:gd name="T11" fmla="*/ 12 h 12"/>
                <a:gd name="T12" fmla="*/ 9 w 156"/>
                <a:gd name="T13" fmla="*/ 12 h 12"/>
                <a:gd name="T14" fmla="*/ 0 w 156"/>
                <a:gd name="T15" fmla="*/ 6 h 12"/>
                <a:gd name="T16" fmla="*/ 9 w 156"/>
                <a:gd name="T17" fmla="*/ 0 h 12"/>
                <a:gd name="T18" fmla="*/ 78 w 156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2">
                  <a:moveTo>
                    <a:pt x="78" y="0"/>
                  </a:moveTo>
                  <a:cubicBezTo>
                    <a:pt x="102" y="0"/>
                    <a:pt x="126" y="0"/>
                    <a:pt x="149" y="0"/>
                  </a:cubicBezTo>
                  <a:cubicBezTo>
                    <a:pt x="151" y="0"/>
                    <a:pt x="154" y="1"/>
                    <a:pt x="155" y="3"/>
                  </a:cubicBezTo>
                  <a:cubicBezTo>
                    <a:pt x="156" y="5"/>
                    <a:pt x="156" y="8"/>
                    <a:pt x="155" y="9"/>
                  </a:cubicBezTo>
                  <a:cubicBezTo>
                    <a:pt x="154" y="11"/>
                    <a:pt x="151" y="12"/>
                    <a:pt x="149" y="12"/>
                  </a:cubicBezTo>
                  <a:cubicBezTo>
                    <a:pt x="118" y="12"/>
                    <a:pt x="88" y="12"/>
                    <a:pt x="57" y="12"/>
                  </a:cubicBezTo>
                  <a:cubicBezTo>
                    <a:pt x="41" y="12"/>
                    <a:pt x="25" y="12"/>
                    <a:pt x="9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2"/>
                    <a:pt x="3" y="0"/>
                    <a:pt x="9" y="0"/>
                  </a:cubicBezTo>
                  <a:cubicBezTo>
                    <a:pt x="32" y="0"/>
                    <a:pt x="55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695" y="1905"/>
              <a:ext cx="371" cy="29"/>
            </a:xfrm>
            <a:custGeom>
              <a:avLst/>
              <a:gdLst>
                <a:gd name="T0" fmla="*/ 78 w 156"/>
                <a:gd name="T1" fmla="*/ 12 h 12"/>
                <a:gd name="T2" fmla="*/ 9 w 156"/>
                <a:gd name="T3" fmla="*/ 12 h 12"/>
                <a:gd name="T4" fmla="*/ 6 w 156"/>
                <a:gd name="T5" fmla="*/ 12 h 12"/>
                <a:gd name="T6" fmla="*/ 0 w 156"/>
                <a:gd name="T7" fmla="*/ 6 h 12"/>
                <a:gd name="T8" fmla="*/ 6 w 156"/>
                <a:gd name="T9" fmla="*/ 0 h 12"/>
                <a:gd name="T10" fmla="*/ 8 w 156"/>
                <a:gd name="T11" fmla="*/ 0 h 12"/>
                <a:gd name="T12" fmla="*/ 148 w 156"/>
                <a:gd name="T13" fmla="*/ 0 h 12"/>
                <a:gd name="T14" fmla="*/ 150 w 156"/>
                <a:gd name="T15" fmla="*/ 0 h 12"/>
                <a:gd name="T16" fmla="*/ 156 w 156"/>
                <a:gd name="T17" fmla="*/ 6 h 12"/>
                <a:gd name="T18" fmla="*/ 150 w 156"/>
                <a:gd name="T19" fmla="*/ 12 h 12"/>
                <a:gd name="T20" fmla="*/ 147 w 156"/>
                <a:gd name="T21" fmla="*/ 12 h 12"/>
                <a:gd name="T22" fmla="*/ 78 w 156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12">
                  <a:moveTo>
                    <a:pt x="78" y="12"/>
                  </a:moveTo>
                  <a:cubicBezTo>
                    <a:pt x="55" y="12"/>
                    <a:pt x="32" y="12"/>
                    <a:pt x="9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55" y="0"/>
                    <a:pt x="102" y="0"/>
                    <a:pt x="148" y="0"/>
                  </a:cubicBezTo>
                  <a:cubicBezTo>
                    <a:pt x="149" y="0"/>
                    <a:pt x="149" y="0"/>
                    <a:pt x="150" y="0"/>
                  </a:cubicBezTo>
                  <a:cubicBezTo>
                    <a:pt x="154" y="0"/>
                    <a:pt x="156" y="2"/>
                    <a:pt x="156" y="6"/>
                  </a:cubicBezTo>
                  <a:cubicBezTo>
                    <a:pt x="156" y="9"/>
                    <a:pt x="154" y="12"/>
                    <a:pt x="150" y="12"/>
                  </a:cubicBezTo>
                  <a:cubicBezTo>
                    <a:pt x="149" y="12"/>
                    <a:pt x="148" y="12"/>
                    <a:pt x="147" y="12"/>
                  </a:cubicBezTo>
                  <a:cubicBezTo>
                    <a:pt x="124" y="12"/>
                    <a:pt x="101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580" y="2248"/>
              <a:ext cx="343" cy="29"/>
            </a:xfrm>
            <a:custGeom>
              <a:avLst/>
              <a:gdLst>
                <a:gd name="T0" fmla="*/ 72 w 144"/>
                <a:gd name="T1" fmla="*/ 12 h 12"/>
                <a:gd name="T2" fmla="*/ 7 w 144"/>
                <a:gd name="T3" fmla="*/ 12 h 12"/>
                <a:gd name="T4" fmla="*/ 0 w 144"/>
                <a:gd name="T5" fmla="*/ 6 h 12"/>
                <a:gd name="T6" fmla="*/ 7 w 144"/>
                <a:gd name="T7" fmla="*/ 0 h 12"/>
                <a:gd name="T8" fmla="*/ 10 w 144"/>
                <a:gd name="T9" fmla="*/ 0 h 12"/>
                <a:gd name="T10" fmla="*/ 128 w 144"/>
                <a:gd name="T11" fmla="*/ 0 h 12"/>
                <a:gd name="T12" fmla="*/ 136 w 144"/>
                <a:gd name="T13" fmla="*/ 0 h 12"/>
                <a:gd name="T14" fmla="*/ 144 w 144"/>
                <a:gd name="T15" fmla="*/ 6 h 12"/>
                <a:gd name="T16" fmla="*/ 136 w 144"/>
                <a:gd name="T17" fmla="*/ 12 h 12"/>
                <a:gd name="T18" fmla="*/ 72 w 144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72" y="12"/>
                  </a:moveTo>
                  <a:cubicBezTo>
                    <a:pt x="50" y="12"/>
                    <a:pt x="29" y="12"/>
                    <a:pt x="7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49" y="0"/>
                    <a:pt x="89" y="0"/>
                    <a:pt x="128" y="0"/>
                  </a:cubicBezTo>
                  <a:cubicBezTo>
                    <a:pt x="131" y="0"/>
                    <a:pt x="133" y="0"/>
                    <a:pt x="136" y="0"/>
                  </a:cubicBezTo>
                  <a:cubicBezTo>
                    <a:pt x="142" y="0"/>
                    <a:pt x="144" y="2"/>
                    <a:pt x="144" y="6"/>
                  </a:cubicBezTo>
                  <a:cubicBezTo>
                    <a:pt x="144" y="10"/>
                    <a:pt x="142" y="12"/>
                    <a:pt x="136" y="12"/>
                  </a:cubicBezTo>
                  <a:cubicBezTo>
                    <a:pt x="115" y="12"/>
                    <a:pt x="93" y="12"/>
                    <a:pt x="7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575" y="2334"/>
              <a:ext cx="305" cy="29"/>
            </a:xfrm>
            <a:custGeom>
              <a:avLst/>
              <a:gdLst>
                <a:gd name="T0" fmla="*/ 65 w 128"/>
                <a:gd name="T1" fmla="*/ 12 h 12"/>
                <a:gd name="T2" fmla="*/ 9 w 128"/>
                <a:gd name="T3" fmla="*/ 12 h 12"/>
                <a:gd name="T4" fmla="*/ 3 w 128"/>
                <a:gd name="T5" fmla="*/ 3 h 12"/>
                <a:gd name="T6" fmla="*/ 9 w 128"/>
                <a:gd name="T7" fmla="*/ 0 h 12"/>
                <a:gd name="T8" fmla="*/ 122 w 128"/>
                <a:gd name="T9" fmla="*/ 0 h 12"/>
                <a:gd name="T10" fmla="*/ 128 w 128"/>
                <a:gd name="T11" fmla="*/ 6 h 12"/>
                <a:gd name="T12" fmla="*/ 122 w 128"/>
                <a:gd name="T13" fmla="*/ 12 h 12"/>
                <a:gd name="T14" fmla="*/ 65 w 128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2">
                  <a:moveTo>
                    <a:pt x="65" y="12"/>
                  </a:moveTo>
                  <a:cubicBezTo>
                    <a:pt x="46" y="12"/>
                    <a:pt x="28" y="12"/>
                    <a:pt x="9" y="12"/>
                  </a:cubicBezTo>
                  <a:cubicBezTo>
                    <a:pt x="4" y="12"/>
                    <a:pt x="0" y="7"/>
                    <a:pt x="3" y="3"/>
                  </a:cubicBezTo>
                  <a:cubicBezTo>
                    <a:pt x="4" y="2"/>
                    <a:pt x="7" y="0"/>
                    <a:pt x="9" y="0"/>
                  </a:cubicBezTo>
                  <a:cubicBezTo>
                    <a:pt x="46" y="0"/>
                    <a:pt x="84" y="0"/>
                    <a:pt x="122" y="0"/>
                  </a:cubicBezTo>
                  <a:cubicBezTo>
                    <a:pt x="126" y="0"/>
                    <a:pt x="128" y="2"/>
                    <a:pt x="128" y="6"/>
                  </a:cubicBezTo>
                  <a:cubicBezTo>
                    <a:pt x="128" y="9"/>
                    <a:pt x="126" y="12"/>
                    <a:pt x="122" y="12"/>
                  </a:cubicBezTo>
                  <a:cubicBezTo>
                    <a:pt x="103" y="12"/>
                    <a:pt x="84" y="12"/>
                    <a:pt x="6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52" y="1791"/>
              <a:ext cx="114" cy="114"/>
            </a:xfrm>
            <a:custGeom>
              <a:avLst/>
              <a:gdLst>
                <a:gd name="T0" fmla="*/ 0 w 48"/>
                <a:gd name="T1" fmla="*/ 29 h 48"/>
                <a:gd name="T2" fmla="*/ 0 w 48"/>
                <a:gd name="T3" fmla="*/ 17 h 48"/>
                <a:gd name="T4" fmla="*/ 18 w 48"/>
                <a:gd name="T5" fmla="*/ 0 h 48"/>
                <a:gd name="T6" fmla="*/ 41 w 48"/>
                <a:gd name="T7" fmla="*/ 0 h 48"/>
                <a:gd name="T8" fmla="*/ 48 w 48"/>
                <a:gd name="T9" fmla="*/ 6 h 48"/>
                <a:gd name="T10" fmla="*/ 41 w 48"/>
                <a:gd name="T11" fmla="*/ 12 h 48"/>
                <a:gd name="T12" fmla="*/ 20 w 48"/>
                <a:gd name="T13" fmla="*/ 12 h 48"/>
                <a:gd name="T14" fmla="*/ 12 w 48"/>
                <a:gd name="T15" fmla="*/ 19 h 48"/>
                <a:gd name="T16" fmla="*/ 12 w 48"/>
                <a:gd name="T17" fmla="*/ 41 h 48"/>
                <a:gd name="T18" fmla="*/ 6 w 48"/>
                <a:gd name="T19" fmla="*/ 48 h 48"/>
                <a:gd name="T20" fmla="*/ 0 w 48"/>
                <a:gd name="T21" fmla="*/ 41 h 48"/>
                <a:gd name="T22" fmla="*/ 0 w 48"/>
                <a:gd name="T23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8">
                  <a:moveTo>
                    <a:pt x="0" y="29"/>
                  </a:moveTo>
                  <a:cubicBezTo>
                    <a:pt x="0" y="25"/>
                    <a:pt x="0" y="21"/>
                    <a:pt x="0" y="17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6" y="0"/>
                    <a:pt x="33" y="0"/>
                    <a:pt x="41" y="0"/>
                  </a:cubicBezTo>
                  <a:cubicBezTo>
                    <a:pt x="46" y="0"/>
                    <a:pt x="48" y="2"/>
                    <a:pt x="48" y="6"/>
                  </a:cubicBezTo>
                  <a:cubicBezTo>
                    <a:pt x="48" y="10"/>
                    <a:pt x="46" y="12"/>
                    <a:pt x="41" y="12"/>
                  </a:cubicBezTo>
                  <a:cubicBezTo>
                    <a:pt x="34" y="12"/>
                    <a:pt x="27" y="12"/>
                    <a:pt x="20" y="12"/>
                  </a:cubicBezTo>
                  <a:cubicBezTo>
                    <a:pt x="14" y="12"/>
                    <a:pt x="12" y="14"/>
                    <a:pt x="12" y="19"/>
                  </a:cubicBezTo>
                  <a:cubicBezTo>
                    <a:pt x="12" y="26"/>
                    <a:pt x="12" y="34"/>
                    <a:pt x="12" y="41"/>
                  </a:cubicBezTo>
                  <a:cubicBezTo>
                    <a:pt x="12" y="45"/>
                    <a:pt x="10" y="48"/>
                    <a:pt x="6" y="48"/>
                  </a:cubicBezTo>
                  <a:cubicBezTo>
                    <a:pt x="3" y="48"/>
                    <a:pt x="0" y="45"/>
                    <a:pt x="0" y="41"/>
                  </a:cubicBezTo>
                  <a:cubicBezTo>
                    <a:pt x="0" y="37"/>
                    <a:pt x="0" y="33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101" name="Freeform 26"/>
            <p:cNvSpPr>
              <a:spLocks noEditPoints="1"/>
            </p:cNvSpPr>
            <p:nvPr/>
          </p:nvSpPr>
          <p:spPr bwMode="auto">
            <a:xfrm>
              <a:off x="3966" y="2274"/>
              <a:ext cx="231" cy="260"/>
            </a:xfrm>
            <a:custGeom>
              <a:avLst/>
              <a:gdLst>
                <a:gd name="T0" fmla="*/ 0 w 97"/>
                <a:gd name="T1" fmla="*/ 34 h 109"/>
                <a:gd name="T2" fmla="*/ 0 w 97"/>
                <a:gd name="T3" fmla="*/ 26 h 109"/>
                <a:gd name="T4" fmla="*/ 7 w 97"/>
                <a:gd name="T5" fmla="*/ 19 h 109"/>
                <a:gd name="T6" fmla="*/ 16 w 97"/>
                <a:gd name="T7" fmla="*/ 19 h 109"/>
                <a:gd name="T8" fmla="*/ 30 w 97"/>
                <a:gd name="T9" fmla="*/ 12 h 109"/>
                <a:gd name="T10" fmla="*/ 44 w 97"/>
                <a:gd name="T11" fmla="*/ 2 h 109"/>
                <a:gd name="T12" fmla="*/ 53 w 97"/>
                <a:gd name="T13" fmla="*/ 2 h 109"/>
                <a:gd name="T14" fmla="*/ 65 w 97"/>
                <a:gd name="T15" fmla="*/ 12 h 109"/>
                <a:gd name="T16" fmla="*/ 86 w 97"/>
                <a:gd name="T17" fmla="*/ 19 h 109"/>
                <a:gd name="T18" fmla="*/ 91 w 97"/>
                <a:gd name="T19" fmla="*/ 19 h 109"/>
                <a:gd name="T20" fmla="*/ 96 w 97"/>
                <a:gd name="T21" fmla="*/ 24 h 109"/>
                <a:gd name="T22" fmla="*/ 86 w 97"/>
                <a:gd name="T23" fmla="*/ 76 h 109"/>
                <a:gd name="T24" fmla="*/ 51 w 97"/>
                <a:gd name="T25" fmla="*/ 108 h 109"/>
                <a:gd name="T26" fmla="*/ 45 w 97"/>
                <a:gd name="T27" fmla="*/ 108 h 109"/>
                <a:gd name="T28" fmla="*/ 1 w 97"/>
                <a:gd name="T29" fmla="*/ 44 h 109"/>
                <a:gd name="T30" fmla="*/ 0 w 97"/>
                <a:gd name="T31" fmla="*/ 34 h 109"/>
                <a:gd name="T32" fmla="*/ 0 w 97"/>
                <a:gd name="T33" fmla="*/ 34 h 109"/>
                <a:gd name="T34" fmla="*/ 13 w 97"/>
                <a:gd name="T35" fmla="*/ 31 h 109"/>
                <a:gd name="T36" fmla="*/ 46 w 97"/>
                <a:gd name="T37" fmla="*/ 95 h 109"/>
                <a:gd name="T38" fmla="*/ 51 w 97"/>
                <a:gd name="T39" fmla="*/ 94 h 109"/>
                <a:gd name="T40" fmla="*/ 83 w 97"/>
                <a:gd name="T41" fmla="*/ 51 h 109"/>
                <a:gd name="T42" fmla="*/ 84 w 97"/>
                <a:gd name="T43" fmla="*/ 31 h 109"/>
                <a:gd name="T44" fmla="*/ 73 w 97"/>
                <a:gd name="T45" fmla="*/ 29 h 109"/>
                <a:gd name="T46" fmla="*/ 51 w 97"/>
                <a:gd name="T47" fmla="*/ 17 h 109"/>
                <a:gd name="T48" fmla="*/ 45 w 97"/>
                <a:gd name="T49" fmla="*/ 17 h 109"/>
                <a:gd name="T50" fmla="*/ 13 w 97"/>
                <a:gd name="T51" fmla="*/ 3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109">
                  <a:moveTo>
                    <a:pt x="0" y="34"/>
                  </a:moveTo>
                  <a:cubicBezTo>
                    <a:pt x="0" y="31"/>
                    <a:pt x="0" y="28"/>
                    <a:pt x="0" y="26"/>
                  </a:cubicBezTo>
                  <a:cubicBezTo>
                    <a:pt x="0" y="21"/>
                    <a:pt x="3" y="19"/>
                    <a:pt x="7" y="19"/>
                  </a:cubicBezTo>
                  <a:cubicBezTo>
                    <a:pt x="10" y="19"/>
                    <a:pt x="13" y="19"/>
                    <a:pt x="16" y="19"/>
                  </a:cubicBezTo>
                  <a:cubicBezTo>
                    <a:pt x="21" y="17"/>
                    <a:pt x="26" y="15"/>
                    <a:pt x="30" y="12"/>
                  </a:cubicBezTo>
                  <a:cubicBezTo>
                    <a:pt x="35" y="10"/>
                    <a:pt x="39" y="6"/>
                    <a:pt x="44" y="2"/>
                  </a:cubicBezTo>
                  <a:cubicBezTo>
                    <a:pt x="47" y="0"/>
                    <a:pt x="50" y="0"/>
                    <a:pt x="53" y="2"/>
                  </a:cubicBezTo>
                  <a:cubicBezTo>
                    <a:pt x="57" y="6"/>
                    <a:pt x="61" y="9"/>
                    <a:pt x="65" y="12"/>
                  </a:cubicBezTo>
                  <a:cubicBezTo>
                    <a:pt x="71" y="17"/>
                    <a:pt x="78" y="19"/>
                    <a:pt x="86" y="19"/>
                  </a:cubicBezTo>
                  <a:cubicBezTo>
                    <a:pt x="88" y="19"/>
                    <a:pt x="89" y="19"/>
                    <a:pt x="91" y="19"/>
                  </a:cubicBezTo>
                  <a:cubicBezTo>
                    <a:pt x="94" y="19"/>
                    <a:pt x="96" y="21"/>
                    <a:pt x="96" y="24"/>
                  </a:cubicBezTo>
                  <a:cubicBezTo>
                    <a:pt x="97" y="42"/>
                    <a:pt x="95" y="60"/>
                    <a:pt x="86" y="76"/>
                  </a:cubicBezTo>
                  <a:cubicBezTo>
                    <a:pt x="78" y="90"/>
                    <a:pt x="66" y="101"/>
                    <a:pt x="51" y="108"/>
                  </a:cubicBezTo>
                  <a:cubicBezTo>
                    <a:pt x="50" y="109"/>
                    <a:pt x="47" y="109"/>
                    <a:pt x="45" y="108"/>
                  </a:cubicBezTo>
                  <a:cubicBezTo>
                    <a:pt x="19" y="94"/>
                    <a:pt x="4" y="73"/>
                    <a:pt x="1" y="44"/>
                  </a:cubicBezTo>
                  <a:cubicBezTo>
                    <a:pt x="0" y="41"/>
                    <a:pt x="0" y="37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lose/>
                  <a:moveTo>
                    <a:pt x="13" y="31"/>
                  </a:moveTo>
                  <a:cubicBezTo>
                    <a:pt x="10" y="56"/>
                    <a:pt x="23" y="82"/>
                    <a:pt x="46" y="95"/>
                  </a:cubicBezTo>
                  <a:cubicBezTo>
                    <a:pt x="48" y="95"/>
                    <a:pt x="50" y="95"/>
                    <a:pt x="51" y="94"/>
                  </a:cubicBezTo>
                  <a:cubicBezTo>
                    <a:pt x="67" y="85"/>
                    <a:pt x="78" y="70"/>
                    <a:pt x="83" y="51"/>
                  </a:cubicBezTo>
                  <a:cubicBezTo>
                    <a:pt x="84" y="45"/>
                    <a:pt x="85" y="38"/>
                    <a:pt x="84" y="31"/>
                  </a:cubicBezTo>
                  <a:cubicBezTo>
                    <a:pt x="80" y="31"/>
                    <a:pt x="77" y="30"/>
                    <a:pt x="73" y="29"/>
                  </a:cubicBezTo>
                  <a:cubicBezTo>
                    <a:pt x="65" y="28"/>
                    <a:pt x="58" y="22"/>
                    <a:pt x="51" y="17"/>
                  </a:cubicBezTo>
                  <a:cubicBezTo>
                    <a:pt x="49" y="15"/>
                    <a:pt x="48" y="15"/>
                    <a:pt x="45" y="17"/>
                  </a:cubicBezTo>
                  <a:cubicBezTo>
                    <a:pt x="36" y="24"/>
                    <a:pt x="26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4023" y="2365"/>
              <a:ext cx="112" cy="86"/>
            </a:xfrm>
            <a:custGeom>
              <a:avLst/>
              <a:gdLst>
                <a:gd name="T0" fmla="*/ 18 w 47"/>
                <a:gd name="T1" fmla="*/ 21 h 36"/>
                <a:gd name="T2" fmla="*/ 35 w 47"/>
                <a:gd name="T3" fmla="*/ 4 h 36"/>
                <a:gd name="T4" fmla="*/ 44 w 47"/>
                <a:gd name="T5" fmla="*/ 3 h 36"/>
                <a:gd name="T6" fmla="*/ 43 w 47"/>
                <a:gd name="T7" fmla="*/ 12 h 36"/>
                <a:gd name="T8" fmla="*/ 24 w 47"/>
                <a:gd name="T9" fmla="*/ 32 h 36"/>
                <a:gd name="T10" fmla="*/ 13 w 47"/>
                <a:gd name="T11" fmla="*/ 32 h 36"/>
                <a:gd name="T12" fmla="*/ 3 w 47"/>
                <a:gd name="T13" fmla="*/ 22 h 36"/>
                <a:gd name="T14" fmla="*/ 3 w 47"/>
                <a:gd name="T15" fmla="*/ 13 h 36"/>
                <a:gd name="T16" fmla="*/ 12 w 47"/>
                <a:gd name="T17" fmla="*/ 14 h 36"/>
                <a:gd name="T18" fmla="*/ 15 w 47"/>
                <a:gd name="T19" fmla="*/ 17 h 36"/>
                <a:gd name="T20" fmla="*/ 18 w 47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36">
                  <a:moveTo>
                    <a:pt x="18" y="21"/>
                  </a:moveTo>
                  <a:cubicBezTo>
                    <a:pt x="24" y="15"/>
                    <a:pt x="29" y="9"/>
                    <a:pt x="35" y="4"/>
                  </a:cubicBezTo>
                  <a:cubicBezTo>
                    <a:pt x="38" y="0"/>
                    <a:pt x="42" y="0"/>
                    <a:pt x="44" y="3"/>
                  </a:cubicBezTo>
                  <a:cubicBezTo>
                    <a:pt x="47" y="6"/>
                    <a:pt x="47" y="9"/>
                    <a:pt x="43" y="12"/>
                  </a:cubicBezTo>
                  <a:cubicBezTo>
                    <a:pt x="37" y="19"/>
                    <a:pt x="30" y="25"/>
                    <a:pt x="24" y="32"/>
                  </a:cubicBezTo>
                  <a:cubicBezTo>
                    <a:pt x="20" y="36"/>
                    <a:pt x="17" y="36"/>
                    <a:pt x="13" y="32"/>
                  </a:cubicBezTo>
                  <a:cubicBezTo>
                    <a:pt x="10" y="29"/>
                    <a:pt x="6" y="26"/>
                    <a:pt x="3" y="22"/>
                  </a:cubicBezTo>
                  <a:cubicBezTo>
                    <a:pt x="0" y="19"/>
                    <a:pt x="0" y="16"/>
                    <a:pt x="3" y="13"/>
                  </a:cubicBezTo>
                  <a:cubicBezTo>
                    <a:pt x="6" y="11"/>
                    <a:pt x="9" y="11"/>
                    <a:pt x="12" y="14"/>
                  </a:cubicBezTo>
                  <a:cubicBezTo>
                    <a:pt x="13" y="15"/>
                    <a:pt x="14" y="16"/>
                    <a:pt x="15" y="17"/>
                  </a:cubicBezTo>
                  <a:cubicBezTo>
                    <a:pt x="16" y="18"/>
                    <a:pt x="17" y="19"/>
                    <a:pt x="1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BIZ UDGothic" panose="020B0400000000000000" pitchFamily="33" charset="-128"/>
              </a:endParaRPr>
            </a:p>
          </p:txBody>
        </p:sp>
      </p:grpSp>
      <p:sp>
        <p:nvSpPr>
          <p:cNvPr id="2088" name="TextBox 2087"/>
          <p:cNvSpPr txBox="1"/>
          <p:nvPr/>
        </p:nvSpPr>
        <p:spPr>
          <a:xfrm>
            <a:off x="1089506" y="5003170"/>
            <a:ext cx="46631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5590" lvl="0" indent="-275590" algn="just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ja-JP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運営代理店の</a:t>
            </a:r>
            <a:r>
              <a:rPr lang="ja-JP" altLang="en-US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経営悪化による手付金事故防止および不安解消</a:t>
            </a:r>
            <a:endParaRPr kumimoji="0" lang="en-US" altLang="ko-KR" sz="14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marL="275590" indent="-275590" algn="just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en-US" altLang="ko-KR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r>
              <a:rPr lang="en-US" altLang="ko-KR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  ☞ </a:t>
            </a:r>
            <a:r>
              <a:rPr lang="en-US" altLang="ja-JP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2020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年地方規制革新優秀事例コンテスト</a:t>
            </a:r>
            <a:r>
              <a:rPr lang="en-US" altLang="ja-JP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行政安全部主管</a:t>
            </a:r>
            <a:r>
              <a:rPr lang="en-US" altLang="ja-JP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優秀賞選定</a:t>
            </a:r>
            <a:endParaRPr kumimoji="0" lang="ko-KR" altLang="en-US" sz="12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에스코어 드림 5 Medium"/>
            </a:endParaRPr>
          </a:p>
          <a:p>
            <a:pPr marL="284480" lvl="0" indent="-284480" algn="just" defTabSz="1036747" latinLnBrk="1">
              <a:lnSpc>
                <a:spcPct val="135000"/>
              </a:lnSpc>
              <a:defRPr>
                <a:ea typeface="에스코어 드림 5 Medium"/>
              </a:defRPr>
            </a:pPr>
            <a:r>
              <a:rPr lang="ko-KR" altLang="en-US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手付金利子収入活用*</a:t>
            </a:r>
            <a:r>
              <a:rPr kumimoji="0" lang="en-US" altLang="ko-KR" sz="14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ko-KR" altLang="en-US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公金利率 </a:t>
            </a:r>
            <a:r>
              <a:rPr lang="ko-KR" altLang="en-US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에스코어 드림 5 Medium"/>
              </a:rPr>
              <a:t>約</a:t>
            </a:r>
            <a:r>
              <a:rPr lang="en-US" altLang="ko-KR" sz="14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0.65</a:t>
            </a:r>
            <a:r>
              <a:rPr lang="en-US" altLang="ko-KR" sz="1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%)</a:t>
            </a:r>
            <a:r>
              <a:rPr kumimoji="0" lang="ja-JP" altLang="en-US" sz="14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可能</a:t>
            </a:r>
            <a:endParaRPr kumimoji="0" lang="en-US" altLang="ko-KR" sz="1400" b="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pic>
        <p:nvPicPr>
          <p:cNvPr id="106" name="그림 10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2878" y="5126557"/>
            <a:ext cx="124545" cy="136705"/>
          </a:xfrm>
          <a:prstGeom prst="rect">
            <a:avLst/>
          </a:prstGeom>
        </p:spPr>
      </p:pic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52440" y="5667263"/>
            <a:ext cx="124545" cy="13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32557" y="143628"/>
            <a:ext cx="4579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kumimoji="0" lang="en-US" altLang="ko-KR" sz="3500" b="0" i="0" u="none" strike="noStrike" kern="1200" cap="none" spc="0" normalizeH="0" baseline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Ⅲ</a:t>
            </a:r>
            <a:r>
              <a:rPr kumimoji="0" lang="en-US" altLang="ko-KR" sz="3500" b="0" i="0" u="none" strike="noStrike" kern="1200" cap="none" spc="0" normalizeH="0" baseline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</a:t>
            </a:r>
            <a:endParaRPr lang="ko-KR" altLang="en-US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에스코어 드림 6 Bold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A5DAB7D-111E-B337-EB01-812BCF0747BA}"/>
              </a:ext>
            </a:extLst>
          </p:cNvPr>
          <p:cNvGrpSpPr/>
          <p:nvPr/>
        </p:nvGrpSpPr>
        <p:grpSpPr>
          <a:xfrm>
            <a:off x="426136" y="1165602"/>
            <a:ext cx="10173758" cy="5897283"/>
            <a:chOff x="602962" y="2124274"/>
            <a:chExt cx="9720839" cy="4643119"/>
          </a:xfrm>
        </p:grpSpPr>
        <p:grpSp>
          <p:nvGrpSpPr>
            <p:cNvPr id="75" name="그룹 74"/>
            <p:cNvGrpSpPr/>
            <p:nvPr/>
          </p:nvGrpSpPr>
          <p:grpSpPr>
            <a:xfrm>
              <a:off x="602962" y="2124274"/>
              <a:ext cx="9720839" cy="4643119"/>
              <a:chOff x="-9463090" y="7432270"/>
              <a:chExt cx="8353427" cy="3989980"/>
            </a:xfrm>
          </p:grpSpPr>
          <p:sp>
            <p:nvSpPr>
              <p:cNvPr id="59" name="사각형: 둥근 모서리 2"/>
              <p:cNvSpPr/>
              <p:nvPr/>
            </p:nvSpPr>
            <p:spPr>
              <a:xfrm>
                <a:off x="-9463090" y="7750385"/>
                <a:ext cx="3899343" cy="3098237"/>
              </a:xfrm>
              <a:prstGeom prst="roundRect">
                <a:avLst>
                  <a:gd name="adj" fmla="val 4742"/>
                </a:avLst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="horz" wrap="square" lIns="91440" tIns="45720" rIns="91440" bIns="45720" anchor="ctr" anchorCtr="0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b="1">
                  <a:solidFill>
                    <a:prstClr val="white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sp>
            <p:nvSpPr>
              <p:cNvPr id="60" name="사각형: 둥근 모서리 3"/>
              <p:cNvSpPr/>
              <p:nvPr/>
            </p:nvSpPr>
            <p:spPr>
              <a:xfrm>
                <a:off x="-5062123" y="7846099"/>
                <a:ext cx="3952460" cy="3098237"/>
              </a:xfrm>
              <a:prstGeom prst="roundRect">
                <a:avLst>
                  <a:gd name="adj" fmla="val 4742"/>
                </a:avLst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175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="horz" wrap="square" lIns="91440" tIns="45720" rIns="91440" bIns="45720" anchor="ctr" anchorCtr="0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defRPr>
                    <a:ea typeface="에스코어 드림 5 Medium"/>
                  </a:defRPr>
                </a:pPr>
                <a:endParaRPr lang="ko-KR" altLang="en-US" b="1">
                  <a:solidFill>
                    <a:prstClr val="white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pic>
            <p:nvPicPr>
              <p:cNvPr id="61" name="그림 60" descr="거울, 개체이(가) 표시된 사진  자동 생성된 설명"/>
              <p:cNvPicPr>
                <a:picLocks noChangeAspect="1"/>
              </p:cNvPicPr>
              <p:nvPr/>
            </p:nvPicPr>
            <p:blipFill rotWithShape="1">
              <a:blip r:embed="rId3"/>
              <a:srcRect b="30910"/>
              <a:stretch>
                <a:fillRect/>
              </a:stretch>
            </p:blipFill>
            <p:spPr>
              <a:xfrm>
                <a:off x="-6962483" y="9395218"/>
                <a:ext cx="2970192" cy="2027032"/>
              </a:xfrm>
              <a:prstGeom prst="rect">
                <a:avLst/>
              </a:prstGeom>
            </p:spPr>
          </p:pic>
          <p:sp>
            <p:nvSpPr>
              <p:cNvPr id="63" name="사각형: 둥근 위쪽 모서리 12"/>
              <p:cNvSpPr/>
              <p:nvPr/>
            </p:nvSpPr>
            <p:spPr>
              <a:xfrm>
                <a:off x="-9463090" y="7432270"/>
                <a:ext cx="3899343" cy="522803"/>
              </a:xfrm>
              <a:prstGeom prst="round2SameRect">
                <a:avLst>
                  <a:gd name="adj1" fmla="val 26396"/>
                  <a:gd name="adj2" fmla="val 0"/>
                </a:avLst>
              </a:prstGeom>
              <a:solidFill>
                <a:srgbClr val="149F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r>
                  <a:rPr lang="ja-JP" altLang="en-US" sz="20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地方自治体</a:t>
                </a:r>
                <a:r>
                  <a:rPr lang="ja-JP" altLang="en-US" sz="24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rgbClr val="FFD966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初</a:t>
                </a:r>
                <a:r>
                  <a:rPr lang="en-US" altLang="ko-KR" sz="20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, </a:t>
                </a:r>
                <a:r>
                  <a:rPr lang="ja-JP" altLang="en-US" sz="20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カード会社の</a:t>
                </a:r>
                <a:r>
                  <a:rPr lang="ja-JP" altLang="en-US" sz="24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rgbClr val="FFD966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収益</a:t>
                </a:r>
                <a:r>
                  <a:rPr lang="ja-JP" altLang="en-US" sz="20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を</a:t>
                </a:r>
                <a:endParaRPr lang="en-US" altLang="ja-JP" sz="2000" spc="-150" dirty="0" smtClean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lvl="0" algn="ctr">
                  <a:defRPr>
                    <a:ea typeface="에스코어 드림 5 Medium"/>
                  </a:defRPr>
                </a:pPr>
                <a:r>
                  <a:rPr lang="ja-JP" altLang="en-US" sz="2000" spc="-150" dirty="0" smtClean="0">
                    <a:ln w="9525" cap="flat" cmpd="sng" algn="ctr">
                      <a:solidFill>
                        <a:srgbClr val="FFE45F">
                          <a:alpha val="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地域に還元することを明文化</a:t>
                </a:r>
                <a:endParaRPr lang="en-US" altLang="ko-KR" sz="2000" spc="-150" dirty="0">
                  <a:ln w="9525" cap="flat" cmpd="sng" algn="ctr">
                    <a:solidFill>
                      <a:srgbClr val="FFE45F">
                        <a:alpha val="0"/>
                      </a:srgbClr>
                    </a:solidFill>
                    <a:prstDash val="solid"/>
                    <a:round/>
                    <a:headEnd w="med" len="med"/>
                    <a:tailEnd w="med" len="med"/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</p:txBody>
          </p:sp>
          <p:sp>
            <p:nvSpPr>
              <p:cNvPr id="64" name="사각형: 둥근 위쪽 모서리 13"/>
              <p:cNvSpPr/>
              <p:nvPr/>
            </p:nvSpPr>
            <p:spPr>
              <a:xfrm>
                <a:off x="-5062124" y="7436886"/>
                <a:ext cx="3952461" cy="526201"/>
              </a:xfrm>
              <a:prstGeom prst="round2SameRect">
                <a:avLst>
                  <a:gd name="adj1" fmla="val 27538"/>
                  <a:gd name="adj2" fmla="val 0"/>
                </a:avLst>
              </a:prstGeom>
              <a:solidFill>
                <a:srgbClr val="205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>
                    <a:ea typeface="에스코어 드림 5 Medium"/>
                  </a:defRPr>
                </a:pPr>
                <a:r>
                  <a:rPr lang="ja-JP" altLang="en-US" dirty="0" smtClean="0"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決済収益の</a:t>
                </a:r>
                <a:r>
                  <a:rPr lang="ja-JP" altLang="en-US" sz="2400" dirty="0" smtClean="0">
                    <a:solidFill>
                      <a:srgbClr val="FFD966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地域還元</a:t>
                </a:r>
                <a:r>
                  <a:rPr lang="ja-JP" altLang="en-US" dirty="0" smtClean="0"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景品イベントの実施</a:t>
                </a:r>
                <a:endParaRPr lang="en-US" altLang="ko-KR" dirty="0"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9386883" y="7994628"/>
                <a:ext cx="3980180" cy="1664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lang="ko-KR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r>
                  <a:rPr lang="ko-KR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/>
                  </a:rPr>
                  <a:t>                 </a:t>
                </a:r>
                <a:endParaRPr lang="en-US" altLang="ko-KR" sz="14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lang="ko-KR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/>
                  </a:rPr>
                  <a:t>釜山広域市地域再投資活性化条例</a:t>
                </a:r>
                <a:r>
                  <a:rPr lang="en-US" altLang="ko-KR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(</a:t>
                </a:r>
                <a:r>
                  <a:rPr lang="ko-KR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/>
                  </a:rPr>
                  <a:t>自治体初</a:t>
                </a:r>
                <a:r>
                  <a:rPr lang="en-US" altLang="ko-KR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)</a:t>
                </a:r>
              </a:p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endParaRPr lang="en-US" altLang="ko-KR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lang="ko-KR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r>
                  <a:rPr lang="ko-KR" altLang="en-US" sz="1400" dirty="0" err="1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5 Medium"/>
                  </a:rPr>
                  <a:t>동백전</a:t>
                </a:r>
                <a:r>
                  <a:rPr kumimoji="0" lang="ja-JP" altLang="en-US" sz="1400" b="0" i="0" u="none" strike="noStrike" kern="1200" cap="none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カード発行機関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 panose="020B0503030302020204"/>
                  </a:rPr>
                  <a:t>(</a:t>
                </a:r>
                <a:r>
                  <a:rPr lang="ja-JP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プサ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ン</a:t>
                </a:r>
                <a:r>
                  <a:rPr kumimoji="0" lang="ja-JP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・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 panose="020B0503030302020204"/>
                  </a:rPr>
                  <a:t>NH</a:t>
                </a:r>
                <a:r>
                  <a:rPr lang="ja-JP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農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協・ハナ・コナアイ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 panose="020B0503030302020204"/>
                  </a:rPr>
                  <a:t>) </a:t>
                </a:r>
                <a:r>
                  <a:rPr lang="en-US" altLang="ko-KR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 panose="020B0503030302020204"/>
                  </a:rPr>
                  <a:t/>
                </a:r>
                <a:br>
                  <a:rPr lang="en-US" altLang="ko-KR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 panose="020B0503030302020204"/>
                  </a:rPr>
                </a:br>
                <a:r>
                  <a:rPr lang="en-US" altLang="ko-KR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 </a:t>
                </a:r>
                <a:r>
                  <a:rPr lang="ja-JP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業務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協約締結</a:t>
                </a:r>
                <a:r>
                  <a:rPr lang="en-US" altLang="ja-JP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(20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22</a:t>
                </a:r>
                <a:r>
                  <a:rPr kumimoji="0" lang="en-US" altLang="ko-KR" sz="1400" b="0" i="0" u="none" strike="noStrike" kern="1200" cap="none" spc="-150" normalizeH="0" baseline="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. 4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.)</a:t>
                </a:r>
                <a:r>
                  <a:rPr kumimoji="0" lang="ko-KR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endParaRPr kumimoji="0" lang="en-US" altLang="ko-KR" sz="14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endParaRPr lang="en-US" altLang="ko-KR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lang="ko-KR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r>
                  <a:rPr kumimoji="0" lang="ja-JP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決済額の</a:t>
                </a:r>
                <a:r>
                  <a:rPr kumimoji="0" lang="en-US" altLang="ko-KR" sz="16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013AAD"/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0.06%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(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年間</a:t>
                </a:r>
                <a:r>
                  <a:rPr lang="en-US" altLang="ja-JP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10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億ウォン規模</a:t>
                </a:r>
                <a:r>
                  <a:rPr kumimoji="0" lang="en-US" altLang="ko-KR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)</a:t>
                </a:r>
                <a:r>
                  <a:rPr kumimoji="0" lang="ja-JP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を</a:t>
                </a:r>
                <a:endParaRPr kumimoji="0" lang="en-US" altLang="ja-JP" sz="1400" b="0" i="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lvl="0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kumimoji="0" lang="ja-JP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 釜山市</a:t>
                </a:r>
                <a:r>
                  <a:rPr kumimoji="0" lang="ko-KR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r>
                  <a:rPr kumimoji="0" lang="ja-JP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「</a:t>
                </a:r>
                <a:r>
                  <a:rPr lang="zh-TW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地域</a:t>
                </a:r>
                <a:r>
                  <a:rPr lang="zh-TW" altLang="en-US" sz="1400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共生協力</a:t>
                </a:r>
                <a:r>
                  <a:rPr lang="zh-TW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勘定</a:t>
                </a:r>
                <a:r>
                  <a:rPr lang="en-US" altLang="ko-KR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 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」基金に</a:t>
                </a:r>
                <a:r>
                  <a:rPr kumimoji="0" lang="ja-JP" altLang="en-US" sz="1400" b="0" i="0" u="sng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寄附または</a:t>
                </a:r>
                <a:r>
                  <a:rPr lang="ja-JP" altLang="en-US" sz="1400" u="sng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後援</a:t>
                </a:r>
                <a:endParaRPr kumimoji="0" lang="ko-KR" altLang="en-US" sz="1400" b="0" i="0" u="sng" strike="noStrike" kern="1200" cap="none" spc="-150" normalizeH="0" baseline="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effectLst/>
                  <a:uLnTx/>
                  <a:uFillTx/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  <p:grpSp>
            <p:nvGrpSpPr>
              <p:cNvPr id="34" name="그룹 33"/>
              <p:cNvGrpSpPr/>
              <p:nvPr/>
            </p:nvGrpSpPr>
            <p:grpSpPr>
              <a:xfrm>
                <a:off x="-3889441" y="9488432"/>
                <a:ext cx="2314600" cy="1368764"/>
                <a:chOff x="-59128" y="4727467"/>
                <a:chExt cx="5498136" cy="3251383"/>
              </a:xfrm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>
                  <a:off x="-59128" y="4727467"/>
                  <a:ext cx="2619125" cy="3251383"/>
                </a:xfrm>
                <a:prstGeom prst="rect">
                  <a:avLst/>
                </a:prstGeom>
              </p:spPr>
            </p:pic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2849354" y="4727467"/>
                  <a:ext cx="2589654" cy="3251383"/>
                </a:xfrm>
                <a:prstGeom prst="rect">
                  <a:avLst/>
                </a:prstGeom>
              </p:spPr>
            </p:pic>
          </p:grpSp>
          <p:sp>
            <p:nvSpPr>
              <p:cNvPr id="42" name="TextBox 41"/>
              <p:cNvSpPr txBox="1"/>
              <p:nvPr/>
            </p:nvSpPr>
            <p:spPr>
              <a:xfrm>
                <a:off x="-5026003" y="8195926"/>
                <a:ext cx="3834437" cy="1552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0960" marR="0" lvl="0" indent="-60960" algn="just" defTabSz="1036747" rtl="0" eaLnBrk="1" latinLnBrk="1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kumimoji="0" lang="ko-KR" altLang="en-US" sz="14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r>
                  <a:rPr kumimoji="0" lang="en-US" altLang="ja-JP" sz="14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2022.8.1</a:t>
                </a:r>
                <a:r>
                  <a:rPr kumimoji="0" lang="ja-JP" altLang="en-US" sz="14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～</a:t>
                </a:r>
                <a:r>
                  <a:rPr kumimoji="0" lang="en-US" altLang="ja-JP" sz="14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30</a:t>
                </a:r>
                <a:r>
                  <a:rPr kumimoji="0" lang="en-US" altLang="ko-KR" sz="14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/ </a:t>
                </a:r>
                <a:r>
                  <a:rPr kumimoji="0" lang="ja-JP" altLang="en-US" sz="14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決済金額別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景品イベント</a:t>
                </a:r>
                <a:r>
                  <a:rPr kumimoji="0" lang="en-US" altLang="ko-KR" sz="11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(</a:t>
                </a:r>
                <a:r>
                  <a:rPr kumimoji="0" lang="ja-JP" altLang="en-US" sz="11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商品・キャッシュバック</a:t>
                </a:r>
                <a:r>
                  <a:rPr lang="en-US" altLang="ko-KR" sz="11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)</a:t>
                </a:r>
                <a:br>
                  <a:rPr lang="en-US" altLang="ko-KR" sz="11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</a:br>
                <a:endParaRPr lang="en-US" altLang="ko-KR" sz="14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60960" marR="0" lvl="0" indent="-60960" algn="just" defTabSz="1036747" rtl="0" eaLnBrk="1" latinLnBrk="1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kumimoji="0" lang="ja-JP" altLang="en-US" sz="1200" b="0" i="0" u="none" strike="noStrike" kern="1200" cap="none" spc="-150" normalizeH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イベント予算：２億ウォン、</a:t>
                </a:r>
                <a:r>
                  <a:rPr kumimoji="0" lang="ko-KR" altLang="en-US" sz="1200" b="1" i="0" u="sng" strike="noStrike" kern="1200" cap="none" spc="-150" normalizeH="0" baseline="0" dirty="0" err="1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/>
                  </a:rPr>
                  <a:t>동백전</a:t>
                </a:r>
                <a:r>
                  <a:rPr lang="ja-JP" altLang="en-US" sz="1200" b="1" u="sng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カード</a:t>
                </a:r>
                <a:r>
                  <a:rPr lang="ja-JP" altLang="en-US" sz="1200" b="1" u="sng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会社</a:t>
                </a:r>
                <a:r>
                  <a:rPr kumimoji="0" lang="en-US" altLang="ko-KR" sz="1200" b="1" i="0" u="sng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(</a:t>
                </a:r>
                <a:r>
                  <a:rPr lang="ja-JP" altLang="en-US" sz="1200" b="1" u="sng" spc="-150" dirty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プサ</a:t>
                </a:r>
                <a:r>
                  <a:rPr lang="ja-JP" altLang="en-US" sz="1200" b="1" u="sng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ン・ハナ</a:t>
                </a:r>
                <a:r>
                  <a:rPr kumimoji="0" lang="en-US" altLang="ko-KR" sz="1200" b="1" i="0" u="sng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)</a:t>
                </a:r>
                <a:r>
                  <a:rPr lang="en-US" altLang="ko-KR" sz="1200" b="1" u="sng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 </a:t>
                </a:r>
                <a:r>
                  <a:rPr kumimoji="0" lang="ja-JP" altLang="en-US" sz="1200" b="1" i="0" u="sng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全額負担</a:t>
                </a:r>
                <a:endParaRPr kumimoji="0" lang="en-US" altLang="ja-JP" sz="1200" b="1" i="0" u="sng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60960" marR="0" lvl="0" indent="-60960" algn="just" defTabSz="1036747" rtl="0" eaLnBrk="1" latinLnBrk="1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endParaRPr lang="en-US" altLang="ko-KR" sz="1200" b="1" u="sng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273050" lvl="0" indent="-273050" algn="just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endParaRPr lang="en-US" altLang="ko-KR" sz="8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273050" lvl="0" indent="-273050" algn="just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lang="ko-KR" altLang="en-US" sz="1400" b="1" spc="-150" dirty="0" err="1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6 Bold"/>
                  </a:rPr>
                  <a:t>동백전</a:t>
                </a:r>
                <a:r>
                  <a:rPr lang="ja-JP" altLang="en-US" sz="1400" b="1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決済収益を得るカード発行機関の</a:t>
                </a:r>
                <a:r>
                  <a:rPr lang="ja-JP" altLang="en-US" sz="1400" u="sng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20539A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社会的責任の強調</a:t>
                </a:r>
                <a:endParaRPr lang="en-US" altLang="ja-JP" sz="1400" u="sng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20539A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endParaRPr>
              </a:p>
              <a:p>
                <a:pPr marL="273050" lvl="0" indent="-273050" algn="just" defTabSz="1036747" latinLnBrk="1">
                  <a:lnSpc>
                    <a:spcPct val="135000"/>
                  </a:lnSpc>
                  <a:defRPr>
                    <a:ea typeface="에스코어 드림 5 Medium"/>
                  </a:defRPr>
                </a:pP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および</a:t>
                </a:r>
                <a:r>
                  <a:rPr lang="ja-JP" altLang="en-US" sz="1400" u="sng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013AAD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地域経済を優先するシステム</a:t>
                </a:r>
                <a:r>
                  <a:rPr lang="ja-JP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の構築</a:t>
                </a:r>
                <a:r>
                  <a:rPr lang="ko-KR" altLang="en-US" sz="1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latin typeface="BIZ UDGothic" panose="020B0400000000000000" pitchFamily="33" charset="-128"/>
                    <a:ea typeface="에스코어 드림 6 Bold"/>
                  </a:rPr>
                  <a:t> </a:t>
                </a:r>
                <a:endParaRPr lang="ko-KR" altLang="en-US" sz="1400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BIZ UDGothic" panose="020B0400000000000000" pitchFamily="33" charset="-128"/>
                  <a:ea typeface="에스코어 드림 5 Medium"/>
                </a:endParaRPr>
              </a:p>
              <a:p>
                <a:pPr marL="60960" marR="0" lvl="0" indent="-60960" algn="just" defTabSz="1036747" rtl="0" eaLnBrk="1" latinLnBrk="1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>
                    <a:ea typeface="에스코어 드림 5 Medium"/>
                  </a:defRPr>
                </a:pPr>
                <a:r>
                  <a:rPr kumimoji="0" lang="ko-KR" altLang="en-US" sz="1400" b="0" i="0" u="none" strike="noStrike" kern="1200" cap="none" spc="-150" normalizeH="0" baseline="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BIZ UDGothic" panose="020B0400000000000000" pitchFamily="33" charset="-128"/>
                    <a:ea typeface="에스코어 드림 5 Medium"/>
                  </a:rPr>
                  <a:t> </a:t>
                </a:r>
                <a:endParaRPr kumimoji="0" lang="ko-KR" altLang="en-US" sz="1400" b="0" i="0" u="none" strike="noStrike" kern="1200" cap="none" spc="-150" normalizeH="0" baseline="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에스코어 드림 5 Medium"/>
                </a:endParaRPr>
              </a:p>
            </p:txBody>
          </p:sp>
        </p:grpSp>
        <p:grpSp>
          <p:nvGrpSpPr>
            <p:cNvPr id="45" name="그룹 44"/>
            <p:cNvGrpSpPr/>
            <p:nvPr/>
          </p:nvGrpSpPr>
          <p:grpSpPr>
            <a:xfrm>
              <a:off x="1809146" y="4569548"/>
              <a:ext cx="1521008" cy="1575753"/>
              <a:chOff x="-6174758" y="3198990"/>
              <a:chExt cx="4189005" cy="4339770"/>
            </a:xfrm>
          </p:grpSpPr>
          <p:pic>
            <p:nvPicPr>
              <p:cNvPr id="44" name="그림 43" descr="terminal-board-1120961_1280.png"/>
              <p:cNvPicPr>
                <a:picLocks noChangeAspect="1"/>
              </p:cNvPicPr>
              <p:nvPr/>
            </p:nvPicPr>
            <p:blipFill rotWithShape="1">
              <a:blip r:embed="rId6"/>
              <a:srcRect l="22220" r="21790"/>
              <a:stretch>
                <a:fillRect/>
              </a:stretch>
            </p:blipFill>
            <p:spPr>
              <a:xfrm>
                <a:off x="-6174758" y="3198990"/>
                <a:ext cx="4189005" cy="4339770"/>
              </a:xfrm>
              <a:prstGeom prst="rect">
                <a:avLst/>
              </a:prstGeom>
            </p:spPr>
          </p:pic>
          <p:pic>
            <p:nvPicPr>
              <p:cNvPr id="29" name="_x612627496" descr="EMB00004e7c420b"/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-5911606" y="3613475"/>
                <a:ext cx="3662702" cy="342658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58B2B27C-A664-A734-5FA1-035E4DD76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94" y="4506869"/>
            <a:ext cx="4521938" cy="3169104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443213" y="2065190"/>
            <a:ext cx="685502" cy="279073"/>
            <a:chOff x="1191419" y="3290888"/>
            <a:chExt cx="415198" cy="221044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1191419" y="3290888"/>
              <a:ext cx="415198" cy="22104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26702" y="3302714"/>
              <a:ext cx="344631" cy="158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ja-JP" altLang="en-US" sz="1300" b="1" dirty="0" smtClean="0"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根拠</a:t>
              </a:r>
              <a:endParaRPr lang="ko-KR" altLang="en-US" sz="1300" dirty="0">
                <a:solidFill>
                  <a:srgbClr val="013AAD"/>
                </a:solidFill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426136" y="2643589"/>
            <a:ext cx="685502" cy="279073"/>
            <a:chOff x="1191419" y="3290888"/>
            <a:chExt cx="415198" cy="221044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191419" y="3290888"/>
              <a:ext cx="415198" cy="22104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26702" y="3302714"/>
              <a:ext cx="344631" cy="158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ja-JP" altLang="en-US" sz="1300" b="1" dirty="0" smtClean="0"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協約</a:t>
              </a:r>
              <a:endParaRPr lang="ko-KR" altLang="en-US" sz="1300" dirty="0">
                <a:solidFill>
                  <a:srgbClr val="013AAD"/>
                </a:solidFill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830128" y="2102886"/>
            <a:ext cx="685502" cy="279073"/>
            <a:chOff x="1191419" y="3290888"/>
            <a:chExt cx="415198" cy="221044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191419" y="3290888"/>
              <a:ext cx="415198" cy="22104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26702" y="3322673"/>
              <a:ext cx="344631" cy="1340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ja-JP" altLang="en-US" sz="1100" b="1" dirty="0" smtClean="0"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イベント</a:t>
              </a:r>
              <a:endParaRPr lang="ko-KR" altLang="en-US" sz="1100" dirty="0">
                <a:solidFill>
                  <a:srgbClr val="013AAD"/>
                </a:solidFill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831499" y="2681528"/>
            <a:ext cx="685502" cy="279073"/>
            <a:chOff x="1191419" y="3290888"/>
            <a:chExt cx="415198" cy="221044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1191419" y="3290888"/>
              <a:ext cx="415198" cy="22104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27550" y="3312624"/>
              <a:ext cx="344631" cy="158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ja-JP" altLang="en-US" sz="1300" b="1" dirty="0"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費用</a:t>
              </a:r>
              <a:endParaRPr lang="ko-KR" altLang="en-US" sz="1300" dirty="0">
                <a:solidFill>
                  <a:srgbClr val="013AAD"/>
                </a:solidFill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5830128" y="3238093"/>
            <a:ext cx="685502" cy="296970"/>
            <a:chOff x="1191419" y="3290888"/>
            <a:chExt cx="415198" cy="221044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1191419" y="3290888"/>
              <a:ext cx="415198" cy="22104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26702" y="3320136"/>
              <a:ext cx="344631" cy="1489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ko-KR" altLang="en-US" sz="1300" b="1" smtClean="0">
                  <a:solidFill>
                    <a:srgbClr val="013AAD"/>
                  </a:solidFill>
                  <a:latin typeface="BIZ UDGothic" panose="020B0400000000000000" pitchFamily="33" charset="-128"/>
                </a:rPr>
                <a:t>성과</a:t>
              </a:r>
              <a:endParaRPr lang="ko-KR" altLang="en-US" sz="1300" dirty="0">
                <a:solidFill>
                  <a:srgbClr val="013AAD"/>
                </a:solidFill>
                <a:latin typeface="BIZ UDGothic" panose="020B0400000000000000" pitchFamily="33" charset="-128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440750" y="3535023"/>
            <a:ext cx="685502" cy="279073"/>
            <a:chOff x="1191419" y="3290888"/>
            <a:chExt cx="415198" cy="221044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1191419" y="3290888"/>
              <a:ext cx="415198" cy="22104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 smtClean="0">
                <a:latin typeface="BIZ UDGothic" panose="020B0400000000000000" pitchFamily="33" charset="-128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26702" y="3302711"/>
              <a:ext cx="344631" cy="158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ja-JP" altLang="en-US" sz="1300" b="1" dirty="0" smtClean="0">
                  <a:solidFill>
                    <a:srgbClr val="013AAD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内容</a:t>
              </a:r>
              <a:endParaRPr lang="ko-KR" altLang="en-US" sz="1300" b="1" dirty="0">
                <a:solidFill>
                  <a:srgbClr val="013AAD"/>
                </a:solidFill>
                <a:latin typeface="BIZ UDGothic" panose="020B0400000000000000" pitchFamily="33" charset="-128"/>
                <a:ea typeface="+mj-ea"/>
              </a:endParaRPr>
            </a:p>
          </p:txBody>
        </p:sp>
      </p:grpSp>
      <p:sp>
        <p:nvSpPr>
          <p:cNvPr id="39" name="TextBox 18"/>
          <p:cNvSpPr txBox="1"/>
          <p:nvPr/>
        </p:nvSpPr>
        <p:spPr>
          <a:xfrm>
            <a:off x="735268" y="312857"/>
            <a:ext cx="1010173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>
                <a:ea typeface="에스코어 드림 5 Medium"/>
              </a:defRPr>
            </a:pPr>
            <a:r>
              <a:rPr lang="ja-JP" altLang="en-US" sz="20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地域通貨のフロントランナー </a:t>
            </a:r>
            <a:r>
              <a:rPr lang="ko-KR" altLang="en-US" sz="2000" dirty="0" err="1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에스코어 드림 5 Medium"/>
                <a:ea typeface="에스코어 드림 6 Bold"/>
              </a:rPr>
              <a:t>동백전</a:t>
            </a:r>
            <a:r>
              <a:rPr lang="en-US" altLang="ko-KR" sz="1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地域再投資協約締結により収益の地域還元を明文化</a:t>
            </a:r>
            <a:r>
              <a:rPr lang="en-US" altLang="ko-KR" sz="14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ko-KR" sz="2000" dirty="0">
              <a:ln w="9525">
                <a:solidFill>
                  <a:srgbClr val="7A86B6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4" y="461207"/>
            <a:ext cx="10946579" cy="73172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54250" y="192655"/>
            <a:ext cx="7978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l">
              <a:defRPr>
                <a:ea typeface="에스코어 드림 5 Medium"/>
              </a:defRPr>
            </a:pPr>
            <a:r>
              <a:rPr lang="ja-JP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中小企業のための</a:t>
            </a:r>
            <a:r>
              <a:rPr lang="ko-KR" altLang="en-US" sz="2800" dirty="0" smtClean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rgbClr val="FF0000"/>
                </a:solidFill>
                <a:latin typeface="BIZ UDGothic" panose="020B0400000000000000" pitchFamily="33" charset="-128"/>
                <a:ea typeface="에스코어 드림 6 Bold" panose="020B0703030302020204" pitchFamily="34" charset="-127"/>
              </a:rPr>
              <a:t>동백전 </a:t>
            </a:r>
            <a:endParaRPr lang="ko-KR" altLang="en-US" sz="2800" dirty="0">
              <a:solidFill>
                <a:srgbClr val="FF0000"/>
              </a:solidFill>
              <a:latin typeface="BIZ UDGothic" panose="020B0400000000000000" pitchFamily="33" charset="-128"/>
              <a:ea typeface="에스코어 드림 6 Bold" panose="020B0703030302020204" pitchFamily="34" charset="-127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>
          <a:xfrm>
            <a:off x="7828615" y="2434335"/>
            <a:ext cx="16834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7348921" y="2424306"/>
            <a:ext cx="3312000" cy="4536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 sz="160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B697384-173E-1DDD-6B14-CF24F66361C8}"/>
              </a:ext>
            </a:extLst>
          </p:cNvPr>
          <p:cNvSpPr>
            <a:spLocks noChangeArrowheads="1"/>
          </p:cNvSpPr>
          <p:nvPr/>
        </p:nvSpPr>
        <p:spPr>
          <a:xfrm>
            <a:off x="4172857" y="2471910"/>
            <a:ext cx="16834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33DABEC-2A88-607D-0E00-96AAACCE827C}"/>
              </a:ext>
            </a:extLst>
          </p:cNvPr>
          <p:cNvSpPr/>
          <p:nvPr/>
        </p:nvSpPr>
        <p:spPr>
          <a:xfrm>
            <a:off x="3799519" y="2432915"/>
            <a:ext cx="3348000" cy="453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 sz="160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3" name="Rectangle 16">
            <a:extLst>
              <a:ext uri="{FF2B5EF4-FFF2-40B4-BE49-F238E27FC236}">
                <a16:creationId xmlns:a16="http://schemas.microsoft.com/office/drawing/2014/main" id="{C4EDDF8A-A7B0-B64B-EF64-1341D1F528AA}"/>
              </a:ext>
            </a:extLst>
          </p:cNvPr>
          <p:cNvSpPr>
            <a:spLocks noChangeArrowheads="1"/>
          </p:cNvSpPr>
          <p:nvPr/>
        </p:nvSpPr>
        <p:spPr>
          <a:xfrm>
            <a:off x="566547" y="2471910"/>
            <a:ext cx="16834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>
                <a:ea typeface="에스코어 드림 5 Medium"/>
              </a:defRPr>
            </a:pPr>
            <a:endParaRPr lang="ko-KR" altLang="en-US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B7BD2E7-B950-035C-83A2-D76AC9ACB7F0}"/>
              </a:ext>
            </a:extLst>
          </p:cNvPr>
          <p:cNvSpPr/>
          <p:nvPr/>
        </p:nvSpPr>
        <p:spPr>
          <a:xfrm>
            <a:off x="210792" y="2432915"/>
            <a:ext cx="3348000" cy="453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>
                <a:ea typeface="에스코어 드림 5 Medium"/>
              </a:defRPr>
            </a:pPr>
            <a:endParaRPr lang="ko-KR" altLang="en-US" sz="1600"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56" name="양쪽 모서리가 둥근 사각형 450">
            <a:extLst>
              <a:ext uri="{FF2B5EF4-FFF2-40B4-BE49-F238E27FC236}">
                <a16:creationId xmlns:a16="http://schemas.microsoft.com/office/drawing/2014/main" id="{EC55F29A-B822-7A57-0D5A-7186CD8B858E}"/>
              </a:ext>
            </a:extLst>
          </p:cNvPr>
          <p:cNvSpPr/>
          <p:nvPr/>
        </p:nvSpPr>
        <p:spPr>
          <a:xfrm flipH="1">
            <a:off x="215670" y="2219814"/>
            <a:ext cx="3348000" cy="534894"/>
          </a:xfrm>
          <a:prstGeom prst="roundRect">
            <a:avLst>
              <a:gd name="adj" fmla="val 23623"/>
            </a:avLst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260" name="그룹 259">
            <a:extLst>
              <a:ext uri="{FF2B5EF4-FFF2-40B4-BE49-F238E27FC236}">
                <a16:creationId xmlns:a16="http://schemas.microsoft.com/office/drawing/2014/main" id="{446BC31D-909E-6420-2497-9BEB9D7E464E}"/>
              </a:ext>
            </a:extLst>
          </p:cNvPr>
          <p:cNvGrpSpPr/>
          <p:nvPr/>
        </p:nvGrpSpPr>
        <p:grpSpPr>
          <a:xfrm>
            <a:off x="248748" y="2248874"/>
            <a:ext cx="317472" cy="350865"/>
            <a:chOff x="-12871422" y="963430"/>
            <a:chExt cx="317472" cy="350865"/>
          </a:xfrm>
        </p:grpSpPr>
        <p:sp>
          <p:nvSpPr>
            <p:cNvPr id="75" name="타원 74"/>
            <p:cNvSpPr/>
            <p:nvPr/>
          </p:nvSpPr>
          <p:spPr>
            <a:xfrm>
              <a:off x="-12831799" y="988735"/>
              <a:ext cx="273232" cy="2732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5400000" scaled="1"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n w="9525"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prstClr val="white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12871422" y="963430"/>
              <a:ext cx="317472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36747" rtl="0" eaLnBrk="1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kumimoji="0" lang="en-US" altLang="ko-KR" sz="1400" b="0" i="0" u="none" strike="noStrike" kern="1200" cap="none" spc="-150" normalizeH="0" baseline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Gothic" panose="020B0400000000000000" pitchFamily="33" charset="-128"/>
                  <a:ea typeface="BIZ UDGothic" panose="020B0400000000000000" pitchFamily="33" charset="-128"/>
                </a:rPr>
                <a:t>1</a:t>
              </a:r>
              <a:endParaRPr kumimoji="0" lang="ko-KR" altLang="en-US" sz="1400" b="0" i="0" u="none" strike="noStrike" kern="1200" cap="none" spc="-150" normalizeH="0" baseline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pic>
        <p:nvPicPr>
          <p:cNvPr id="145" name="_x60850418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004566" y="3763363"/>
            <a:ext cx="2942806" cy="2571791"/>
          </a:xfrm>
          <a:prstGeom prst="rect">
            <a:avLst/>
          </a:prstGeom>
          <a:noFill/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7D0E10C6-3589-41E5-B0FF-A6CC9B9A086E}"/>
              </a:ext>
            </a:extLst>
          </p:cNvPr>
          <p:cNvGrpSpPr/>
          <p:nvPr/>
        </p:nvGrpSpPr>
        <p:grpSpPr>
          <a:xfrm>
            <a:off x="19662" y="1145807"/>
            <a:ext cx="10907713" cy="634756"/>
            <a:chOff x="0" y="5869191"/>
            <a:chExt cx="12192000" cy="545931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9C21C9E7-D576-405E-98D9-A85E6AC04E66}"/>
                </a:ext>
              </a:extLst>
            </p:cNvPr>
            <p:cNvGrpSpPr/>
            <p:nvPr/>
          </p:nvGrpSpPr>
          <p:grpSpPr>
            <a:xfrm>
              <a:off x="0" y="5869191"/>
              <a:ext cx="12192000" cy="545931"/>
              <a:chOff x="0" y="5895633"/>
              <a:chExt cx="12192000" cy="545931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49DBB1F5-B653-41CF-95E0-C2DF9FD59271}"/>
                  </a:ext>
                </a:extLst>
              </p:cNvPr>
              <p:cNvSpPr/>
              <p:nvPr/>
            </p:nvSpPr>
            <p:spPr>
              <a:xfrm>
                <a:off x="0" y="5895633"/>
                <a:ext cx="12192000" cy="545931"/>
              </a:xfrm>
              <a:prstGeom prst="rect">
                <a:avLst/>
              </a:prstGeom>
              <a:gradFill flip="none" rotWithShape="1">
                <a:gsLst>
                  <a:gs pos="10000">
                    <a:srgbClr val="2F4673"/>
                  </a:gs>
                  <a:gs pos="100000">
                    <a:srgbClr val="225F96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00" dirty="0">
                  <a:solidFill>
                    <a:schemeClr val="bg1"/>
                  </a:solidFill>
                  <a:latin typeface="BIZ UDGothic" panose="020B0400000000000000" pitchFamily="33" charset="-128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7B59D420-174F-4ECF-A3F4-AD8CED086AC7}"/>
                  </a:ext>
                </a:extLst>
              </p:cNvPr>
              <p:cNvSpPr/>
              <p:nvPr/>
            </p:nvSpPr>
            <p:spPr>
              <a:xfrm>
                <a:off x="390632" y="5969341"/>
                <a:ext cx="11505949" cy="4235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contourClr>
                    <a:srgbClr val="002E60"/>
                  </a:contourClr>
                </a:sp3d>
              </a:bodyPr>
              <a:lstStyle/>
              <a:p>
                <a:pPr algn="ctr"/>
                <a:r>
                  <a:rPr lang="ja-JP" altLang="en-US" sz="32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適</a:t>
                </a:r>
                <a:r>
                  <a:rPr lang="ja-JP" altLang="en-US" sz="2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材適所のピンポイント支援</a:t>
                </a:r>
                <a:r>
                  <a:rPr lang="ja-JP" altLang="en-US" sz="2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で コロナ期における中小企業の</a:t>
                </a:r>
                <a:r>
                  <a:rPr lang="ko-KR" altLang="en-US" sz="2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에스코어 드림 6 Bold"/>
                  </a:rPr>
                  <a:t> </a:t>
                </a:r>
                <a:r>
                  <a:rPr lang="ja-JP" altLang="en-US" sz="32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3399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売</a:t>
                </a:r>
                <a:r>
                  <a:rPr lang="ja-JP" altLang="en-US" sz="2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rgbClr val="FF3399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上回復</a:t>
                </a:r>
                <a:r>
                  <a:rPr lang="ja-JP" altLang="en-US" sz="2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BIZ UDGothic" panose="020B0400000000000000" pitchFamily="33" charset="-128"/>
                  </a:rPr>
                  <a:t>支援</a:t>
                </a:r>
                <a:r>
                  <a:rPr lang="ko-KR" altLang="en-US" sz="2400" spc="-150" dirty="0" smtClean="0">
                    <a:ln w="9525">
                      <a:solidFill>
                        <a:srgbClr val="FFE45F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BIZ UDGothic" panose="020B0400000000000000" pitchFamily="33" charset="-128"/>
                    <a:ea typeface="에스코어 드림 6 Bold"/>
                  </a:rPr>
                  <a:t> </a:t>
                </a:r>
                <a:endParaRPr lang="ko-KR" altLang="en-US" sz="2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에스코어 드림 6 Bold"/>
                </a:endParaRPr>
              </a:p>
            </p:txBody>
          </p:sp>
        </p:grp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F334A3EF-DBF4-4FDA-8ED4-3EB75DA5E860}"/>
                </a:ext>
              </a:extLst>
            </p:cNvPr>
            <p:cNvSpPr/>
            <p:nvPr/>
          </p:nvSpPr>
          <p:spPr>
            <a:xfrm>
              <a:off x="0" y="5869191"/>
              <a:ext cx="155430" cy="54593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latin typeface="BIZ UDGothic" panose="020B0400000000000000" pitchFamily="33" charset="-128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0B76D621-AF8A-47BD-9A36-3B2D23D39548}"/>
                </a:ext>
              </a:extLst>
            </p:cNvPr>
            <p:cNvSpPr/>
            <p:nvPr/>
          </p:nvSpPr>
          <p:spPr>
            <a:xfrm>
              <a:off x="12036570" y="5869191"/>
              <a:ext cx="155430" cy="54593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latin typeface="BIZ UDGothic" panose="020B0400000000000000" pitchFamily="33" charset="-128"/>
              </a:endParaRPr>
            </a:p>
          </p:txBody>
        </p:sp>
      </p:grpSp>
      <p:sp>
        <p:nvSpPr>
          <p:cNvPr id="71" name="양쪽 모서리가 둥근 사각형 450">
            <a:extLst>
              <a:ext uri="{FF2B5EF4-FFF2-40B4-BE49-F238E27FC236}">
                <a16:creationId xmlns:a16="http://schemas.microsoft.com/office/drawing/2014/main" id="{E899BAC4-1E4F-4BBA-B666-C6D8543FAFC8}"/>
              </a:ext>
            </a:extLst>
          </p:cNvPr>
          <p:cNvSpPr/>
          <p:nvPr/>
        </p:nvSpPr>
        <p:spPr>
          <a:xfrm flipH="1">
            <a:off x="3801870" y="2217752"/>
            <a:ext cx="3369862" cy="534894"/>
          </a:xfrm>
          <a:prstGeom prst="roundRect">
            <a:avLst>
              <a:gd name="adj" fmla="val 23623"/>
            </a:avLst>
          </a:prstGeom>
          <a:solidFill>
            <a:srgbClr val="FFC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70" name="양쪽 모서리가 둥근 사각형 450">
            <a:extLst>
              <a:ext uri="{FF2B5EF4-FFF2-40B4-BE49-F238E27FC236}">
                <a16:creationId xmlns:a16="http://schemas.microsoft.com/office/drawing/2014/main" id="{317B9C75-0735-4038-A3C5-87E5EA816B3C}"/>
              </a:ext>
            </a:extLst>
          </p:cNvPr>
          <p:cNvSpPr/>
          <p:nvPr/>
        </p:nvSpPr>
        <p:spPr>
          <a:xfrm flipH="1">
            <a:off x="7315076" y="2220883"/>
            <a:ext cx="3347999" cy="534894"/>
          </a:xfrm>
          <a:prstGeom prst="roundRect">
            <a:avLst>
              <a:gd name="adj" fmla="val 23623"/>
            </a:avLst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lvl="0" algn="ctr">
              <a:defRPr>
                <a:ea typeface="에스코어 드림 5 Medium"/>
              </a:defRPr>
            </a:pPr>
            <a:endParaRPr lang="ko-KR" altLang="en-US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259" name="그룹 258">
            <a:extLst>
              <a:ext uri="{FF2B5EF4-FFF2-40B4-BE49-F238E27FC236}">
                <a16:creationId xmlns:a16="http://schemas.microsoft.com/office/drawing/2014/main" id="{B70620C5-5739-7A95-6530-DAB21B1DAE09}"/>
              </a:ext>
            </a:extLst>
          </p:cNvPr>
          <p:cNvGrpSpPr/>
          <p:nvPr/>
        </p:nvGrpSpPr>
        <p:grpSpPr>
          <a:xfrm>
            <a:off x="3872210" y="2231185"/>
            <a:ext cx="317472" cy="350865"/>
            <a:chOff x="-12867453" y="4094774"/>
            <a:chExt cx="317472" cy="350865"/>
          </a:xfrm>
        </p:grpSpPr>
        <p:sp>
          <p:nvSpPr>
            <p:cNvPr id="76" name="타원 75"/>
            <p:cNvSpPr/>
            <p:nvPr/>
          </p:nvSpPr>
          <p:spPr>
            <a:xfrm>
              <a:off x="-12831799" y="4128413"/>
              <a:ext cx="273232" cy="2732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5400000" scaled="1"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n w="9525"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prstClr val="white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2867453" y="4094774"/>
              <a:ext cx="317472" cy="35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36747" rtl="0" eaLnBrk="1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1400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2</a:t>
              </a:r>
              <a:endParaRPr kumimoji="0" lang="ko-KR" altLang="en-US" sz="1400" b="0" i="0" u="none" strike="noStrike" kern="1200" cap="none" spc="-150" normalizeH="0" baseline="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4054894" y="2216082"/>
            <a:ext cx="285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lang="en-US" altLang="ko-KR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疎外業種の支援</a:t>
            </a:r>
            <a:r>
              <a:rPr lang="en-US" altLang="ko-KR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ko-KR" sz="1600" spc="3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>
              <a:defRPr>
                <a:ea typeface="에스코어 드림 5 Medium"/>
              </a:defRPr>
            </a:pPr>
            <a:r>
              <a:rPr lang="ja-JP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中小企業人</a:t>
            </a:r>
            <a:r>
              <a:rPr lang="ja-JP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3399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共生消費スタンプ</a:t>
            </a:r>
            <a:r>
              <a:rPr lang="ja-JP" altLang="en-US" sz="12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イベント</a:t>
            </a:r>
            <a:r>
              <a:rPr lang="ko-KR" altLang="en-US" sz="12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endParaRPr lang="ko-KR" altLang="en-US" sz="1200" dirty="0">
              <a:solidFill>
                <a:schemeClr val="bg1"/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7222484" y="2224764"/>
            <a:ext cx="36353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lang="en-US" altLang="ko-KR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横丁経済への支援</a:t>
            </a:r>
            <a:r>
              <a:rPr lang="en-US" altLang="ko-KR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) </a:t>
            </a:r>
          </a:p>
          <a:p>
            <a:pPr lvl="0" algn="ctr">
              <a:defRPr>
                <a:ea typeface="에스코어 드림 5 Medium"/>
              </a:defRPr>
            </a:pPr>
            <a:r>
              <a:rPr lang="ja-JP" altLang="en-US" sz="13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横丁</a:t>
            </a:r>
            <a:r>
              <a:rPr lang="ja-JP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商圏活性化のための</a:t>
            </a:r>
            <a:r>
              <a:rPr lang="ja-JP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特化カード</a:t>
            </a:r>
            <a:r>
              <a:rPr lang="ko-KR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lang="ja-JP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の試験導入</a:t>
            </a:r>
            <a:endParaRPr lang="ko-KR" altLang="en-US" sz="1300" spc="-150" dirty="0">
              <a:solidFill>
                <a:schemeClr val="bg1"/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69C73F9-6339-5F4D-2970-C4C3C4665CAF}"/>
              </a:ext>
            </a:extLst>
          </p:cNvPr>
          <p:cNvGrpSpPr/>
          <p:nvPr/>
        </p:nvGrpSpPr>
        <p:grpSpPr>
          <a:xfrm>
            <a:off x="7358185" y="2227252"/>
            <a:ext cx="289311" cy="350865"/>
            <a:chOff x="5853136" y="5597131"/>
            <a:chExt cx="317472" cy="378273"/>
          </a:xfrm>
        </p:grpSpPr>
        <p:sp>
          <p:nvSpPr>
            <p:cNvPr id="77" name="타원 76"/>
            <p:cNvSpPr/>
            <p:nvPr/>
          </p:nvSpPr>
          <p:spPr>
            <a:xfrm>
              <a:off x="5887117" y="5642974"/>
              <a:ext cx="273232" cy="2732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5400000" scaled="1"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prstTxWarp prst="textNoShape">
                <a:avLst/>
              </a:prstTxWarp>
              <a:noAutofit/>
            </a:bodyPr>
            <a:lstStyle/>
            <a:p>
              <a:pPr lvl="0" algn="ctr">
                <a:defRPr>
                  <a:ea typeface="에스코어 드림 5 Medium"/>
                </a:defRPr>
              </a:pPr>
              <a:endParaRPr lang="ko-KR" altLang="en-US">
                <a:ln w="9525"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prstClr val="white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53136" y="5597131"/>
              <a:ext cx="317472" cy="378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36747" rtl="0" eaLnBrk="1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>
                  <a:ea typeface="에스코어 드림 5 Medium"/>
                </a:defRPr>
              </a:pPr>
              <a:r>
                <a:rPr lang="en-US" altLang="ko-KR" sz="1400" spc="-15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3</a:t>
              </a:r>
              <a:endParaRPr kumimoji="0" lang="ko-KR" altLang="en-US" sz="1400" b="0" i="0" u="none" strike="noStrike" kern="1200" cap="none" spc="-150" normalizeH="0" baseline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Gothic" panose="020B0400000000000000" pitchFamily="33" charset="-128"/>
                <a:ea typeface="에스코어 드림 6 Bold"/>
              </a:endParaRPr>
            </a:p>
          </p:txBody>
        </p:sp>
      </p:grp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2E65CBC5-3866-40CF-BC08-477A8D506B7E}"/>
              </a:ext>
            </a:extLst>
          </p:cNvPr>
          <p:cNvSpPr/>
          <p:nvPr/>
        </p:nvSpPr>
        <p:spPr>
          <a:xfrm>
            <a:off x="288371" y="2233098"/>
            <a:ext cx="339421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>
                <a:ea typeface="에스코어 드림 5 Medium"/>
              </a:defRPr>
            </a:pPr>
            <a:r>
              <a:rPr lang="en-US" altLang="ko-KR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伝統市場への支援</a:t>
            </a:r>
            <a:r>
              <a:rPr lang="en-US" altLang="ko-KR" sz="1600" spc="3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endParaRPr lang="en-US" altLang="ko-KR" sz="1600" spc="30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algn="ctr">
              <a:defRPr>
                <a:ea typeface="에스코어 드림 5 Medium"/>
              </a:defRPr>
            </a:pPr>
            <a:r>
              <a:rPr lang="ja-JP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秋夕</a:t>
            </a:r>
            <a:r>
              <a:rPr lang="en-US" altLang="ja-JP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韓国の祝日</a:t>
            </a:r>
            <a:r>
              <a:rPr lang="en-US" altLang="ja-JP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伝統市場</a:t>
            </a:r>
            <a:r>
              <a:rPr lang="ko-KR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r>
              <a:rPr lang="ja-JP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追加インセンティブ</a:t>
            </a:r>
            <a:r>
              <a:rPr lang="ja-JP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BIZ UDGothic" panose="020B0400000000000000" pitchFamily="33" charset="-128"/>
              </a:rPr>
              <a:t>イベント</a:t>
            </a:r>
            <a:r>
              <a:rPr lang="ko-KR" altLang="en-US" sz="11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BIZ UDGothic" panose="020B0400000000000000" pitchFamily="33" charset="-128"/>
                <a:ea typeface="에스코어 드림 6 Bold"/>
              </a:rPr>
              <a:t> </a:t>
            </a:r>
            <a:endParaRPr lang="ko-KR" altLang="en-US" sz="1150" spc="-150" dirty="0">
              <a:solidFill>
                <a:schemeClr val="bg1"/>
              </a:solidFill>
              <a:latin typeface="BIZ UDGothic" panose="020B0400000000000000" pitchFamily="33" charset="-128"/>
              <a:ea typeface="에스코어 드림 6 Bold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715C6B-A60A-4324-A7B3-726BE8266526}"/>
              </a:ext>
            </a:extLst>
          </p:cNvPr>
          <p:cNvSpPr/>
          <p:nvPr/>
        </p:nvSpPr>
        <p:spPr>
          <a:xfrm>
            <a:off x="227052" y="6509935"/>
            <a:ext cx="3348000" cy="534894"/>
          </a:xfrm>
          <a:prstGeom prst="rect">
            <a:avLst/>
          </a:prstGeom>
          <a:solidFill>
            <a:srgbClr val="003366"/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ctr" anchorCtr="0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pic>
        <p:nvPicPr>
          <p:cNvPr id="55" name="_x608504184" descr="EMB00004e7c424d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9144" y="3763363"/>
            <a:ext cx="3047472" cy="2571791"/>
          </a:xfrm>
          <a:prstGeom prst="rect">
            <a:avLst/>
          </a:prstGeom>
          <a:noFill/>
        </p:spPr>
      </p:pic>
      <p:sp>
        <p:nvSpPr>
          <p:cNvPr id="268" name="가로 글상자 267"/>
          <p:cNvSpPr txBox="1"/>
          <p:nvPr/>
        </p:nvSpPr>
        <p:spPr>
          <a:xfrm>
            <a:off x="288371" y="2907606"/>
            <a:ext cx="3006994" cy="292388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171450" lvl="0" indent="-171450" defTabSz="1036747" latinLnBrk="1">
              <a:buClrTx/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ja-JP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悪化した伝統市場の経営環境対策</a:t>
            </a:r>
            <a:endParaRPr lang="ko-KR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</a:endParaRPr>
          </a:p>
        </p:txBody>
      </p:sp>
      <p:sp>
        <p:nvSpPr>
          <p:cNvPr id="271" name="가로 글상자 270"/>
          <p:cNvSpPr txBox="1"/>
          <p:nvPr/>
        </p:nvSpPr>
        <p:spPr>
          <a:xfrm>
            <a:off x="277938" y="3191688"/>
            <a:ext cx="3217528" cy="523220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171450" lvl="0" indent="-171450" defTabSz="1036747" latinLnBrk="1">
              <a:buClrTx/>
              <a:buFont typeface="Arial" panose="020B0604020202020204" pitchFamily="34" charset="0"/>
              <a:buChar char="•"/>
              <a:defRPr/>
            </a:pPr>
            <a:r>
              <a:rPr lang="ko-KR" altLang="en-US" sz="1300" kern="1000" dirty="0" err="1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FF0000"/>
                </a:solidFill>
                <a:uLnTx/>
                <a:uFillTx/>
                <a:latin typeface="BIZ UDGothic" panose="020B0400000000000000" pitchFamily="33" charset="-128"/>
              </a:rPr>
              <a:t>동백전</a:t>
            </a:r>
            <a:r>
              <a:rPr lang="ja-JP" altLang="en-US" sz="1300" kern="10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加盟店決済時に</a:t>
            </a:r>
            <a:endParaRPr lang="en-US" altLang="ja-JP" sz="1300" kern="1000" dirty="0" smtClean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BIZ UDGothic" panose="020B0400000000000000" pitchFamily="33" charset="-128"/>
            </a:endParaRPr>
          </a:p>
          <a:p>
            <a:pPr lvl="0" defTabSz="1036747" latinLnBrk="1">
              <a:buClrTx/>
              <a:defRPr/>
            </a:pPr>
            <a:r>
              <a:rPr lang="ja-JP" altLang="en-US" sz="1300" b="1" kern="10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　</a:t>
            </a:r>
            <a:r>
              <a:rPr lang="ja-JP" altLang="en-US" sz="1400" b="1" kern="10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追加で</a:t>
            </a:r>
            <a:r>
              <a:rPr lang="en-US" altLang="ko-KR" sz="1400" b="1" kern="10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5%</a:t>
            </a:r>
            <a:r>
              <a:rPr lang="ja-JP" altLang="en-US" sz="1400" b="1" kern="10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キャッシュバック</a:t>
            </a:r>
            <a:r>
              <a:rPr lang="ja-JP" altLang="en-US" sz="1300" kern="10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支援</a:t>
            </a:r>
            <a:r>
              <a:rPr lang="ko-KR" altLang="en-US" sz="1300" kern="10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</a:rPr>
              <a:t> </a:t>
            </a:r>
            <a:endParaRPr lang="ko-KR" altLang="en-US" sz="1300" kern="1000" dirty="0">
              <a:solidFill>
                <a:srgbClr val="20539A"/>
              </a:solidFill>
              <a:latin typeface="BIZ UDGothic" panose="020B0400000000000000" pitchFamily="33" charset="-128"/>
            </a:endParaRPr>
          </a:p>
        </p:txBody>
      </p:sp>
      <p:sp>
        <p:nvSpPr>
          <p:cNvPr id="284" name="TextBox 115"/>
          <p:cNvSpPr txBox="1"/>
          <p:nvPr/>
        </p:nvSpPr>
        <p:spPr>
          <a:xfrm>
            <a:off x="650719" y="6504193"/>
            <a:ext cx="2373800" cy="461665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275590" lvl="0" indent="-275590" algn="ctr" defTabSz="1036747" latinLnBrk="1">
              <a:buClrTx/>
              <a:buFontTx/>
              <a:buNone/>
              <a:defRPr>
                <a:ea typeface="에스코어 드림 5 Medium"/>
              </a:defRPr>
            </a:pPr>
            <a:r>
              <a:rPr lang="ja-JP" altLang="en-US" sz="24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伝</a:t>
            </a:r>
            <a:r>
              <a:rPr lang="ja-JP" altLang="en-US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統市場の活力向上</a:t>
            </a:r>
            <a:endParaRPr lang="ko-KR" altLang="en-US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bg1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4" name="가로 글상자 203"/>
          <p:cNvSpPr txBox="1"/>
          <p:nvPr/>
        </p:nvSpPr>
        <p:spPr>
          <a:xfrm>
            <a:off x="3842267" y="3100146"/>
            <a:ext cx="26844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5590" marR="0" lvl="0" indent="-275590" defTabSz="1036747" rtl="0" eaLnBrk="1" latinLnBrk="1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ja-JP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消費分散効果</a:t>
            </a:r>
            <a:r>
              <a:rPr lang="ja-JP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の向上</a:t>
            </a:r>
            <a:endParaRPr lang="ko-KR" altLang="en-US" sz="1300" spc="-15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11" name="가로 글상자 210"/>
          <p:cNvSpPr txBox="1"/>
          <p:nvPr/>
        </p:nvSpPr>
        <p:spPr>
          <a:xfrm>
            <a:off x="3844421" y="2833395"/>
            <a:ext cx="3502251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1036747" latinLnBrk="1">
              <a:lnSpc>
                <a:spcPct val="120000"/>
              </a:lnSpc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ja-JP" altLang="en-US" sz="11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スタンプ数</a:t>
            </a:r>
            <a:r>
              <a:rPr lang="ja-JP" altLang="en-US" sz="11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に</a:t>
            </a:r>
            <a:r>
              <a:rPr lang="ja-JP" altLang="en-US" sz="11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応じて</a:t>
            </a:r>
            <a:r>
              <a:rPr lang="ja-JP" altLang="en-US" sz="11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特典</a:t>
            </a:r>
            <a:r>
              <a:rPr lang="ja-JP" altLang="en-US" sz="105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支給</a:t>
            </a:r>
            <a:r>
              <a:rPr kumimoji="0" lang="en-US" altLang="ko-KR" sz="1100" b="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ja-JP" altLang="en-US" sz="1100" b="1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最大３万ウォン</a:t>
            </a:r>
            <a:r>
              <a:rPr kumimoji="0" lang="en-US" altLang="ko-KR" sz="1100" i="0" u="none" strike="noStrike" kern="1200" cap="none" spc="-150" normalizeH="0" baseline="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) </a:t>
            </a:r>
            <a:endParaRPr lang="ko-KR" altLang="en-US" sz="1100" spc="-15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208" name="가로 글상자 207"/>
          <p:cNvSpPr txBox="1"/>
          <p:nvPr/>
        </p:nvSpPr>
        <p:spPr>
          <a:xfrm>
            <a:off x="3843006" y="3325096"/>
            <a:ext cx="350366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1036747" latinLnBrk="1">
              <a:lnSpc>
                <a:spcPct val="120000"/>
              </a:lnSpc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ja-JP" altLang="en-US" sz="12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疎外業種決済ミッション</a:t>
            </a:r>
            <a:r>
              <a:rPr lang="ja-JP" altLang="en-US" sz="12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達成者</a:t>
            </a:r>
            <a:r>
              <a:rPr lang="ja-JP" altLang="en-US" sz="13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スタンプ</a:t>
            </a:r>
            <a:r>
              <a:rPr lang="ja-JP" altLang="en-US" sz="13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付与</a:t>
            </a:r>
            <a:endParaRPr kumimoji="0" lang="en-US" altLang="ko-KR" sz="1300" i="0" u="none" strike="noStrike" kern="1200" cap="none" spc="-150" normalizeH="0" baseline="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rgbClr val="20539A"/>
              </a:solidFill>
              <a:uLnTx/>
              <a:uFillTx/>
              <a:latin typeface="BIZ UDGothic" panose="020B0400000000000000" pitchFamily="33" charset="-128"/>
              <a:ea typeface="BIZ UDGothic" panose="020B0400000000000000" pitchFamily="33" charset="-128"/>
            </a:endParaRPr>
          </a:p>
        </p:txBody>
      </p:sp>
      <p:pic>
        <p:nvPicPr>
          <p:cNvPr id="146" name="_x608504184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526215" y="3763363"/>
            <a:ext cx="3012354" cy="2571791"/>
          </a:xfrm>
          <a:prstGeom prst="rect">
            <a:avLst/>
          </a:prstGeom>
          <a:noFill/>
        </p:spPr>
      </p:pic>
      <p:sp>
        <p:nvSpPr>
          <p:cNvPr id="180" name="가로 글상자 179"/>
          <p:cNvSpPr txBox="1"/>
          <p:nvPr/>
        </p:nvSpPr>
        <p:spPr>
          <a:xfrm>
            <a:off x="7363591" y="3395580"/>
            <a:ext cx="3165012" cy="292388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171450" lvl="0" indent="-171450" defTabSz="1036747" latinLnBrk="1">
              <a:buClrTx/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en-US" altLang="ja-JP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2021.12.24</a:t>
            </a:r>
            <a:r>
              <a:rPr lang="ja-JP" altLang="en-US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～</a:t>
            </a:r>
            <a:r>
              <a:rPr lang="en-US" altLang="ko-KR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(</a:t>
            </a:r>
            <a:r>
              <a:rPr lang="en-US" altLang="ko-KR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3</a:t>
            </a:r>
            <a:r>
              <a:rPr lang="ja-JP" altLang="en-US" sz="1300" kern="11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か月</a:t>
            </a:r>
            <a:r>
              <a:rPr lang="en-US" altLang="ko-KR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)</a:t>
            </a:r>
            <a:r>
              <a:rPr lang="ja-JP" altLang="en-US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 計</a:t>
            </a:r>
            <a:r>
              <a:rPr lang="en-US" altLang="ja-JP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207</a:t>
            </a:r>
            <a:r>
              <a:rPr lang="ja-JP" altLang="en-US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店舗参加</a:t>
            </a:r>
            <a:r>
              <a:rPr lang="ko-KR" altLang="en-US" sz="1300" kern="110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에스코어 드림 5 Medium" panose="020B0503030302020204" pitchFamily="34" charset="-127"/>
              </a:rPr>
              <a:t> </a:t>
            </a:r>
            <a:endParaRPr lang="ko-KR" altLang="en-US" sz="1300" kern="110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83" name="가로 글상자 182"/>
          <p:cNvSpPr txBox="1"/>
          <p:nvPr/>
        </p:nvSpPr>
        <p:spPr>
          <a:xfrm>
            <a:off x="7380517" y="2829520"/>
            <a:ext cx="3350878" cy="292388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171450" lvl="0" indent="-171450" defTabSz="1036747" latinLnBrk="1">
              <a:buClrTx/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ja-JP" altLang="en-US" sz="1300" dirty="0" smtClean="0">
                <a:ln w="9525" cap="flat" cmpd="sng" algn="ctr">
                  <a:solidFill>
                    <a:srgbClr val="4472C4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特別特典</a:t>
            </a:r>
            <a:r>
              <a:rPr lang="ja-JP" altLang="en-US" sz="1300" dirty="0" smtClean="0">
                <a:ln w="9525" cap="flat" cmpd="sng" algn="ctr">
                  <a:solidFill>
                    <a:srgbClr val="4472C4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rgbClr val="20539A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＆</a:t>
            </a:r>
            <a:r>
              <a:rPr lang="ja-JP" altLang="en-US" sz="1300" dirty="0" smtClean="0">
                <a:ln w="9525" cap="flat" cmpd="sng" algn="ctr">
                  <a:solidFill>
                    <a:srgbClr val="4472C4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rgbClr val="20539A"/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地域特性</a:t>
            </a:r>
            <a:r>
              <a:rPr lang="ja-JP" altLang="en-US" sz="1300" dirty="0" smtClean="0">
                <a:ln w="9525" cap="flat" cmpd="sng" algn="ctr">
                  <a:solidFill>
                    <a:srgbClr val="4472C4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BIZ UDGothic" panose="020B0400000000000000" pitchFamily="33" charset="-128"/>
                <a:ea typeface="BIZ UDGothic" panose="020B0400000000000000" pitchFamily="33" charset="-128"/>
              </a:rPr>
              <a:t>を活かした</a:t>
            </a:r>
            <a:r>
              <a:rPr lang="ja-JP" altLang="en-US" sz="1300" dirty="0">
                <a:ln w="9525" cap="flat" cmpd="sng" algn="ctr">
                  <a:solidFill>
                    <a:srgbClr val="4472C4">
                      <a:alpha val="0"/>
                    </a:srgbClr>
                  </a:solidFill>
                  <a:prstDash val="solid"/>
                  <a:round/>
                  <a:headEnd w="med" len="med"/>
                  <a:tailEnd w="med" len="me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サービス</a:t>
            </a:r>
            <a:endParaRPr lang="ko-KR" altLang="en-US" sz="1300" dirty="0">
              <a:ln w="9525" cap="flat" cmpd="sng" algn="ctr">
                <a:solidFill>
                  <a:srgbClr val="4472C4">
                    <a:alpha val="0"/>
                  </a:srgbClr>
                </a:solidFill>
                <a:prstDash val="solid"/>
                <a:round/>
                <a:headEnd w="med" len="med"/>
                <a:tailEnd w="med" len="med"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189" name="가로 글상자 188"/>
          <p:cNvSpPr txBox="1"/>
          <p:nvPr/>
        </p:nvSpPr>
        <p:spPr>
          <a:xfrm>
            <a:off x="7374286" y="3133724"/>
            <a:ext cx="33840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1036747" latinLnBrk="1">
              <a:buFont typeface="Arial" panose="020B0604020202020204" pitchFamily="34" charset="0"/>
              <a:buChar char="•"/>
              <a:defRPr>
                <a:ea typeface="에스코어 드림 5 Medium"/>
              </a:defRPr>
            </a:pPr>
            <a:r>
              <a:rPr lang="ja-JP" altLang="en-US" sz="110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加盟店参加型インセンティブ政策の可能性確認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BIZ UDGothic" panose="020B0400000000000000" pitchFamily="33" charset="-128"/>
              <a:ea typeface="에스코어 드림 5 Medium" panose="020B0503030302020204" pitchFamily="34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EF0A2770-3F3D-4ADE-9D62-8B992A61E6E2}"/>
              </a:ext>
            </a:extLst>
          </p:cNvPr>
          <p:cNvSpPr/>
          <p:nvPr/>
        </p:nvSpPr>
        <p:spPr>
          <a:xfrm>
            <a:off x="7348921" y="6498097"/>
            <a:ext cx="3348000" cy="534894"/>
          </a:xfrm>
          <a:prstGeom prst="rect">
            <a:avLst/>
          </a:prstGeom>
          <a:solidFill>
            <a:srgbClr val="003366"/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ctr" anchorCtr="0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latin typeface="BIZ UDGothic" panose="020B0400000000000000" pitchFamily="33" charset="-128"/>
              <a:ea typeface="에스코어 드림 5 Medium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9FB5EF0-4C61-425B-B86C-7631C8602F56}"/>
              </a:ext>
            </a:extLst>
          </p:cNvPr>
          <p:cNvGrpSpPr/>
          <p:nvPr/>
        </p:nvGrpSpPr>
        <p:grpSpPr>
          <a:xfrm>
            <a:off x="3799519" y="6509935"/>
            <a:ext cx="3348000" cy="534894"/>
            <a:chOff x="3817104" y="7594401"/>
            <a:chExt cx="3348000" cy="534894"/>
          </a:xfrm>
        </p:grpSpPr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11A8585B-59D4-4BE0-9643-29DBC5D93796}"/>
                </a:ext>
              </a:extLst>
            </p:cNvPr>
            <p:cNvSpPr/>
            <p:nvPr/>
          </p:nvSpPr>
          <p:spPr>
            <a:xfrm>
              <a:off x="3817104" y="7594401"/>
              <a:ext cx="3348000" cy="534894"/>
            </a:xfrm>
            <a:prstGeom prst="rect">
              <a:avLst/>
            </a:prstGeom>
            <a:solidFill>
              <a:srgbClr val="003366"/>
            </a:solidFill>
            <a:ln>
              <a:solidFill>
                <a:schemeClr val="bg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rtlCol="0" anchor="ctr" anchorCtr="0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BIZ UDGothic" panose="020B0400000000000000" pitchFamily="33" charset="-128"/>
                <a:ea typeface="에스코어 드림 5 Medium"/>
              </a:endParaRPr>
            </a:p>
          </p:txBody>
        </p:sp>
        <p:sp>
          <p:nvSpPr>
            <p:cNvPr id="207" name="가로 글상자 206"/>
            <p:cNvSpPr txBox="1"/>
            <p:nvPr/>
          </p:nvSpPr>
          <p:spPr>
            <a:xfrm>
              <a:off x="4430584" y="7609859"/>
              <a:ext cx="20224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5590" lvl="0" indent="-275590" algn="ctr" defTabSz="1036747" latinLnBrk="1">
                <a:defRPr>
                  <a:ea typeface="에스코어 드림 5 Medium"/>
                </a:defRPr>
              </a:pPr>
              <a:r>
                <a:rPr kumimoji="0" lang="ja-JP" altLang="en-US" sz="2400" u="none" strike="noStrike" kern="1200" cap="none" spc="-150" normalizeH="0" baseline="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政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策</a:t>
              </a:r>
              <a:r>
                <a:rPr lang="ja-JP" altLang="en-US" spc="-150" dirty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の柔軟性</a:t>
              </a:r>
              <a:r>
                <a:rPr lang="ja-JP" altLang="en-US" spc="-150" dirty="0" smtClean="0">
                  <a:ln w="9525">
                    <a:solidFill>
                      <a:srgbClr val="FFE45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BIZ UDGothic" panose="020B0400000000000000" pitchFamily="33" charset="-128"/>
                  <a:ea typeface="BIZ UDGothic" panose="020B0400000000000000" pitchFamily="33" charset="-128"/>
                </a:rPr>
                <a:t>確保</a:t>
              </a:r>
              <a:endParaRPr lang="ko-KR" altLang="en-US" dirty="0">
                <a:solidFill>
                  <a:schemeClr val="bg1"/>
                </a:solidFill>
                <a:latin typeface="BIZ UDGothic" panose="020B0400000000000000" pitchFamily="33" charset="-128"/>
                <a:ea typeface="에스코어 드림 5 Medium"/>
              </a:endParaRPr>
            </a:p>
          </p:txBody>
        </p:sp>
      </p:grpSp>
      <p:sp>
        <p:nvSpPr>
          <p:cNvPr id="187" name="가로 글상자 186"/>
          <p:cNvSpPr txBox="1"/>
          <p:nvPr/>
        </p:nvSpPr>
        <p:spPr>
          <a:xfrm>
            <a:off x="7502221" y="6544521"/>
            <a:ext cx="3107470" cy="400110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275590" lvl="0" indent="-275590" algn="ctr" defTabSz="1036747" latinLnBrk="1">
              <a:buClrTx/>
              <a:buFontTx/>
              <a:buNone/>
              <a:defRPr>
                <a:ea typeface="에스코어 드림 5 Medium"/>
              </a:defRPr>
            </a:pPr>
            <a:r>
              <a:rPr lang="ko-KR" altLang="en-US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에스코어 드림 5 Medium"/>
              </a:rPr>
              <a:t> </a:t>
            </a:r>
            <a:r>
              <a:rPr lang="ja-JP" altLang="en-US" sz="20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横</a:t>
            </a:r>
            <a:r>
              <a:rPr lang="ja-JP" altLang="en-US" sz="1600" spc="-150" dirty="0" smtClean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丁商圏の</a:t>
            </a:r>
            <a:r>
              <a:rPr lang="ja-JP" altLang="en-US" sz="1600" spc="-150" dirty="0">
                <a:ln w="9525">
                  <a:solidFill>
                    <a:srgbClr val="FFE45F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維持及び速やかな回復</a:t>
            </a:r>
            <a:endParaRPr lang="ko-KR" altLang="en-US" sz="1600" spc="-150" dirty="0">
              <a:ln w="9525">
                <a:solidFill>
                  <a:srgbClr val="FFE45F">
                    <a:alpha val="0"/>
                  </a:srgbClr>
                </a:solidFill>
              </a:ln>
              <a:solidFill>
                <a:schemeClr val="bg1"/>
              </a:solidFill>
              <a:latin typeface="BIZ UDGothic" panose="020B0400000000000000" pitchFamily="33" charset="-128"/>
              <a:ea typeface="에스코어 드림 5 Medium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647" y="123843"/>
            <a:ext cx="582212" cy="58477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 anchor="ctr">
            <a:spAutoFit/>
          </a:bodyPr>
          <a:lstStyle/>
          <a:p>
            <a:pPr marL="0" marR="0" lvl="0" indent="0" algn="ctr" defTabSz="503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ea typeface="에스코어 드림 5 Medium"/>
              </a:defRPr>
            </a:pPr>
            <a:r>
              <a:rPr lang="en-US" altLang="ko-KR" sz="3200" spc="-100" dirty="0">
                <a:ln w="9525">
                  <a:solidFill>
                    <a:srgbClr val="7A86B6">
                      <a:alpha val="0"/>
                    </a:srgbClr>
                  </a:solidFill>
                </a:ln>
                <a:solidFill>
                  <a:schemeClr val="bg1"/>
                </a:solidFill>
                <a:latin typeface="BIZ UDGothic" panose="020B0400000000000000" pitchFamily="33" charset="-128"/>
                <a:ea typeface="BIZ UDGothic" panose="020B0400000000000000" pitchFamily="33" charset="-128"/>
              </a:rPr>
              <a:t>Ⅳ</a:t>
            </a:r>
          </a:p>
        </p:txBody>
      </p:sp>
    </p:spTree>
    <p:extLst>
      <p:ext uri="{BB962C8B-B14F-4D97-AF65-F5344CB8AC3E}">
        <p14:creationId xmlns:p14="http://schemas.microsoft.com/office/powerpoint/2010/main" val="27777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1609</Words>
  <Application>Microsoft Office PowerPoint</Application>
  <PresentationFormat>ユーザー設定</PresentationFormat>
  <Paragraphs>267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4" baseType="lpstr">
      <vt:lpstr>BIZ UDGothic</vt:lpstr>
      <vt:lpstr>휴먼엑스포</vt:lpstr>
      <vt:lpstr>맑은 고딕</vt:lpstr>
      <vt:lpstr>UD Digi Kyokasho N-B</vt:lpstr>
      <vt:lpstr>나눔바른고딕</vt:lpstr>
      <vt:lpstr>넥슨Lv2고딕 Medium</vt:lpstr>
      <vt:lpstr>Yu Gothic</vt:lpstr>
      <vt:lpstr>에스코어 드림 5 Medium</vt:lpstr>
      <vt:lpstr>에스코어 드림 6 Bold</vt:lpstr>
      <vt:lpstr>Arial</vt:lpstr>
      <vt:lpstr>Calibri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디자인바다 디자인바다</dc:creator>
  <cp:lastModifiedBy>SAKAI Yoichiro</cp:lastModifiedBy>
  <cp:revision>229</cp:revision>
  <cp:lastPrinted>2022-11-15T04:48:49Z</cp:lastPrinted>
  <dcterms:created xsi:type="dcterms:W3CDTF">2022-11-08T01:47:07Z</dcterms:created>
  <dcterms:modified xsi:type="dcterms:W3CDTF">2023-03-23T08:01:36Z</dcterms:modified>
  <cp:version/>
</cp:coreProperties>
</file>